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xlsx" ContentType="application/vnd.openxmlformats-officedocument.spreadsheetml.sheet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67"/>
  </p:notesMasterIdLst>
  <p:handoutMasterIdLst>
    <p:handoutMasterId r:id="rId68"/>
  </p:handoutMasterIdLst>
  <p:sldIdLst>
    <p:sldId id="256" r:id="rId2"/>
    <p:sldId id="259" r:id="rId3"/>
    <p:sldId id="261" r:id="rId4"/>
    <p:sldId id="262" r:id="rId5"/>
    <p:sldId id="260" r:id="rId6"/>
    <p:sldId id="263" r:id="rId7"/>
    <p:sldId id="266" r:id="rId8"/>
    <p:sldId id="264" r:id="rId9"/>
    <p:sldId id="267" r:id="rId10"/>
    <p:sldId id="300" r:id="rId11"/>
    <p:sldId id="265" r:id="rId12"/>
    <p:sldId id="269" r:id="rId13"/>
    <p:sldId id="298" r:id="rId14"/>
    <p:sldId id="299" r:id="rId15"/>
    <p:sldId id="268" r:id="rId16"/>
    <p:sldId id="258" r:id="rId17"/>
    <p:sldId id="270" r:id="rId18"/>
    <p:sldId id="311" r:id="rId19"/>
    <p:sldId id="312" r:id="rId20"/>
    <p:sldId id="313" r:id="rId21"/>
    <p:sldId id="328" r:id="rId22"/>
    <p:sldId id="329" r:id="rId23"/>
    <p:sldId id="294" r:id="rId24"/>
    <p:sldId id="278" r:id="rId25"/>
    <p:sldId id="274" r:id="rId26"/>
    <p:sldId id="276" r:id="rId27"/>
    <p:sldId id="277" r:id="rId28"/>
    <p:sldId id="295" r:id="rId29"/>
    <p:sldId id="279" r:id="rId30"/>
    <p:sldId id="281" r:id="rId31"/>
    <p:sldId id="282" r:id="rId32"/>
    <p:sldId id="302" r:id="rId33"/>
    <p:sldId id="301" r:id="rId34"/>
    <p:sldId id="303" r:id="rId35"/>
    <p:sldId id="304" r:id="rId36"/>
    <p:sldId id="305" r:id="rId37"/>
    <p:sldId id="306" r:id="rId38"/>
    <p:sldId id="307" r:id="rId39"/>
    <p:sldId id="334" r:id="rId40"/>
    <p:sldId id="335" r:id="rId41"/>
    <p:sldId id="321" r:id="rId42"/>
    <p:sldId id="323" r:id="rId43"/>
    <p:sldId id="324" r:id="rId44"/>
    <p:sldId id="325" r:id="rId45"/>
    <p:sldId id="326" r:id="rId46"/>
    <p:sldId id="327" r:id="rId47"/>
    <p:sldId id="322" r:id="rId48"/>
    <p:sldId id="283" r:id="rId49"/>
    <p:sldId id="317" r:id="rId50"/>
    <p:sldId id="293" r:id="rId51"/>
    <p:sldId id="285" r:id="rId52"/>
    <p:sldId id="284" r:id="rId53"/>
    <p:sldId id="308" r:id="rId54"/>
    <p:sldId id="309" r:id="rId55"/>
    <p:sldId id="286" r:id="rId56"/>
    <p:sldId id="314" r:id="rId57"/>
    <p:sldId id="287" r:id="rId58"/>
    <p:sldId id="290" r:id="rId59"/>
    <p:sldId id="291" r:id="rId60"/>
    <p:sldId id="288" r:id="rId61"/>
    <p:sldId id="289" r:id="rId62"/>
    <p:sldId id="297" r:id="rId63"/>
    <p:sldId id="292" r:id="rId64"/>
    <p:sldId id="296" r:id="rId65"/>
    <p:sldId id="330" r:id="rId6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60B6F7F-79E4-084A-B790-E3D9B7302A31}">
          <p14:sldIdLst>
            <p14:sldId id="256"/>
            <p14:sldId id="259"/>
            <p14:sldId id="261"/>
            <p14:sldId id="262"/>
            <p14:sldId id="260"/>
            <p14:sldId id="263"/>
            <p14:sldId id="266"/>
            <p14:sldId id="264"/>
            <p14:sldId id="267"/>
            <p14:sldId id="300"/>
            <p14:sldId id="265"/>
            <p14:sldId id="269"/>
            <p14:sldId id="298"/>
            <p14:sldId id="299"/>
            <p14:sldId id="268"/>
            <p14:sldId id="258"/>
            <p14:sldId id="270"/>
            <p14:sldId id="311"/>
            <p14:sldId id="312"/>
            <p14:sldId id="313"/>
            <p14:sldId id="328"/>
            <p14:sldId id="329"/>
            <p14:sldId id="294"/>
            <p14:sldId id="278"/>
            <p14:sldId id="274"/>
            <p14:sldId id="276"/>
            <p14:sldId id="277"/>
            <p14:sldId id="295"/>
            <p14:sldId id="279"/>
            <p14:sldId id="281"/>
            <p14:sldId id="282"/>
            <p14:sldId id="302"/>
            <p14:sldId id="301"/>
            <p14:sldId id="303"/>
            <p14:sldId id="304"/>
            <p14:sldId id="305"/>
            <p14:sldId id="306"/>
            <p14:sldId id="307"/>
            <p14:sldId id="334"/>
            <p14:sldId id="335"/>
            <p14:sldId id="321"/>
            <p14:sldId id="323"/>
            <p14:sldId id="324"/>
            <p14:sldId id="325"/>
            <p14:sldId id="326"/>
            <p14:sldId id="327"/>
            <p14:sldId id="322"/>
            <p14:sldId id="283"/>
            <p14:sldId id="317"/>
            <p14:sldId id="293"/>
            <p14:sldId id="285"/>
            <p14:sldId id="284"/>
            <p14:sldId id="308"/>
            <p14:sldId id="309"/>
            <p14:sldId id="286"/>
            <p14:sldId id="314"/>
            <p14:sldId id="287"/>
            <p14:sldId id="290"/>
            <p14:sldId id="291"/>
            <p14:sldId id="288"/>
            <p14:sldId id="289"/>
            <p14:sldId id="297"/>
            <p14:sldId id="292"/>
            <p14:sldId id="296"/>
            <p14:sldId id="33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202"/>
    <p:restoredTop sz="82054"/>
  </p:normalViewPr>
  <p:slideViewPr>
    <p:cSldViewPr snapToGrid="0" snapToObjects="1">
      <p:cViewPr>
        <p:scale>
          <a:sx n="84" d="100"/>
          <a:sy n="84" d="100"/>
        </p:scale>
        <p:origin x="848" y="-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notesMaster" Target="notesMasters/notesMaster1.xml"/><Relationship Id="rId68" Type="http://schemas.openxmlformats.org/officeDocument/2006/relationships/handoutMaster" Target="handoutMasters/handoutMaster1.xml"/><Relationship Id="rId69" Type="http://schemas.openxmlformats.org/officeDocument/2006/relationships/presProps" Target="presProp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viewProps" Target="viewProps.xml"/><Relationship Id="rId71" Type="http://schemas.openxmlformats.org/officeDocument/2006/relationships/theme" Target="theme/theme1.xml"/><Relationship Id="rId72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charts/_rels/chart1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If Bush tax cuts expire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64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Now</c:v>
                </c:pt>
                <c:pt idx="1">
                  <c:v>Jan. 1, 2013</c:v>
                </c:pt>
              </c:strCache>
            </c:strRef>
          </c:cat>
          <c:val>
            <c:numRef>
              <c:f>Sheet1!$B$2:$B$3</c:f>
              <c:numCache>
                <c:formatCode>0.00%</c:formatCode>
                <c:ptCount val="2"/>
                <c:pt idx="0" formatCode="0%">
                  <c:v>0.35</c:v>
                </c:pt>
                <c:pt idx="1">
                  <c:v>0.396</c:v>
                </c:pt>
              </c:numCache>
            </c:numRef>
          </c:val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444"/>
        <c:overlap val="-90"/>
        <c:axId val="2101818080"/>
        <c:axId val="2101820400"/>
      </c:barChart>
      <c:catAx>
        <c:axId val="210181808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64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01820400"/>
        <c:crosses val="autoZero"/>
        <c:auto val="1"/>
        <c:lblAlgn val="ctr"/>
        <c:lblOffset val="100"/>
        <c:noMultiLvlLbl val="0"/>
      </c:catAx>
      <c:valAx>
        <c:axId val="2101820400"/>
        <c:scaling>
          <c:orientation val="minMax"/>
          <c:max val="1.0"/>
          <c:min val="0.0"/>
        </c:scaling>
        <c:delete val="1"/>
        <c:axPos val="l"/>
        <c:numFmt formatCode="0%" sourceLinked="1"/>
        <c:majorTickMark val="none"/>
        <c:minorTickMark val="none"/>
        <c:tickLblPos val="nextTo"/>
        <c:crossAx val="2101818080"/>
        <c:crosses val="autoZero"/>
        <c:crossBetween val="between"/>
      </c:valAx>
      <c:spPr>
        <a:noFill/>
        <a:ln w="25400"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64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1064" b="0" i="0" u="none" strike="noStrike" kern="1200" baseline="0"/>
    <cs:bodyPr rot="-5400000" spcFirstLastPara="1" vertOverflow="clip" horzOverflow="clip" vert="horz" wrap="square" lIns="38100" tIns="19050" rIns="38100" bIns="19050" anchor="ctr" anchorCtr="1">
      <a:spAutoFit/>
    </cs:bodyPr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064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GB" smtClean="0"/>
              <a:t>7/20/17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F8CE6F-144F-504A-837E-FE0AA4363B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626425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GB" smtClean="0"/>
              <a:t>7/20/17</a:t>
            </a:r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A01BAC-3CEF-7148-B1AC-44A0BC80B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728623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cacm.acm.org</a:t>
            </a:r>
            <a:r>
              <a:rPr lang="en-US" dirty="0" smtClean="0"/>
              <a:t>/magazines/2010/6/92482-a-tour-through-the-visualization-zoo/</a:t>
            </a:r>
            <a:r>
              <a:rPr lang="en-US" dirty="0" err="1" smtClean="0"/>
              <a:t>fulltext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https://</a:t>
            </a:r>
            <a:r>
              <a:rPr lang="en-US" dirty="0" err="1" smtClean="0"/>
              <a:t>www.cs.ubc.ca</a:t>
            </a:r>
            <a:r>
              <a:rPr lang="en-US" dirty="0" smtClean="0"/>
              <a:t>/~</a:t>
            </a:r>
            <a:r>
              <a:rPr lang="en-US" dirty="0" err="1" smtClean="0"/>
              <a:t>tmm</a:t>
            </a:r>
            <a:r>
              <a:rPr lang="en-US" dirty="0" smtClean="0"/>
              <a:t>/</a:t>
            </a:r>
            <a:r>
              <a:rPr lang="en-US" dirty="0" err="1" smtClean="0"/>
              <a:t>vadbook</a:t>
            </a:r>
            <a:r>
              <a:rPr lang="en-US" dirty="0" smtClean="0"/>
              <a:t>/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A01BAC-3CEF-7148-B1AC-44A0BC80B85F}" type="slidenum">
              <a:rPr lang="en-US" smtClean="0"/>
              <a:t>1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en-GB" smtClean="0"/>
              <a:t>7/20/17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9368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Communicate</a:t>
            </a:r>
          </a:p>
          <a:p>
            <a:endParaRPr lang="en-US" dirty="0" smtClean="0"/>
          </a:p>
          <a:p>
            <a:r>
              <a:rPr lang="en-US" dirty="0" smtClean="0"/>
              <a:t>Informing</a:t>
            </a:r>
            <a:r>
              <a:rPr lang="en-US" baseline="0" dirty="0" smtClean="0"/>
              <a:t> people – you want other people need to know what you know – maps are very useful</a:t>
            </a:r>
          </a:p>
          <a:p>
            <a:endParaRPr lang="en-US" baseline="0" dirty="0" smtClean="0"/>
          </a:p>
          <a:p>
            <a:r>
              <a:rPr lang="en-US" baseline="0" dirty="0" smtClean="0"/>
              <a:t>Tube map, 1908</a:t>
            </a:r>
          </a:p>
          <a:p>
            <a:endParaRPr lang="en-US" baseline="0" dirty="0" smtClean="0"/>
          </a:p>
          <a:p>
            <a:r>
              <a:rPr lang="en-US" baseline="0" dirty="0" smtClean="0"/>
              <a:t>Demonstrates overlaying information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A01BAC-3CEF-7148-B1AC-44A0BC80B85F}" type="slidenum">
              <a:rPr lang="en-US" smtClean="0"/>
              <a:t>11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en-GB" smtClean="0"/>
              <a:t>7/20/17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0042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Communicate</a:t>
            </a:r>
          </a:p>
          <a:p>
            <a:endParaRPr lang="en-US" dirty="0" smtClean="0"/>
          </a:p>
          <a:p>
            <a:r>
              <a:rPr lang="en-US" dirty="0" smtClean="0"/>
              <a:t>Visualizations</a:t>
            </a:r>
            <a:r>
              <a:rPr lang="en-US" baseline="0" dirty="0" smtClean="0"/>
              <a:t> can be more abstract – Tube maps evolved to look more like circuits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A01BAC-3CEF-7148-B1AC-44A0BC80B85F}" type="slidenum">
              <a:rPr lang="en-US" smtClean="0"/>
              <a:t>12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en-GB" smtClean="0"/>
              <a:t>7/20/17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2929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Communicate</a:t>
            </a:r>
          </a:p>
          <a:p>
            <a:endParaRPr lang="en-US" dirty="0" smtClean="0"/>
          </a:p>
          <a:p>
            <a:r>
              <a:rPr lang="en-US" dirty="0" smtClean="0"/>
              <a:t>Harry Beck, 1933, technical draughtsman for LU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A01BAC-3CEF-7148-B1AC-44A0BC80B85F}" type="slidenum">
              <a:rPr lang="en-US" smtClean="0"/>
              <a:t>13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en-GB" smtClean="0"/>
              <a:t>7/20/17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0179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Modern day tube map</a:t>
            </a:r>
            <a:r>
              <a:rPr lang="en-US" baseline="0" dirty="0" smtClean="0"/>
              <a:t> – styling is </a:t>
            </a:r>
            <a:r>
              <a:rPr lang="en-US" baseline="0" dirty="0" err="1" smtClean="0"/>
              <a:t>mimic’d</a:t>
            </a:r>
            <a:r>
              <a:rPr lang="en-US" baseline="0" dirty="0" smtClean="0"/>
              <a:t> across many other metro networks.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A01BAC-3CEF-7148-B1AC-44A0BC80B85F}" type="slidenum">
              <a:rPr lang="en-US" smtClean="0"/>
              <a:t>14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en-GB" smtClean="0"/>
              <a:t>7/20/17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429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 far, we’ve seen some non-interactive stuff based on maps.</a:t>
            </a:r>
          </a:p>
          <a:p>
            <a:endParaRPr lang="en-US" dirty="0" smtClean="0"/>
          </a:p>
          <a:p>
            <a:r>
              <a:rPr lang="en-US" dirty="0" smtClean="0"/>
              <a:t>What</a:t>
            </a:r>
            <a:r>
              <a:rPr lang="en-US" baseline="0" dirty="0" smtClean="0"/>
              <a:t> else? </a:t>
            </a:r>
            <a:r>
              <a:rPr lang="en-US" dirty="0" smtClean="0"/>
              <a:t>“The Best Stats</a:t>
            </a:r>
            <a:r>
              <a:rPr lang="en-US" baseline="0" dirty="0" smtClean="0"/>
              <a:t> You Have Ever Seen”. Hans </a:t>
            </a:r>
            <a:r>
              <a:rPr lang="en-US" baseline="0" dirty="0" err="1" smtClean="0"/>
              <a:t>Rosling</a:t>
            </a:r>
            <a:r>
              <a:rPr lang="en-US" baseline="0" dirty="0" smtClean="0"/>
              <a:t> – professor of international health at the </a:t>
            </a:r>
            <a:r>
              <a:rPr lang="en-US" baseline="0" dirty="0" err="1" smtClean="0"/>
              <a:t>Karolinska</a:t>
            </a:r>
            <a:r>
              <a:rPr lang="en-US" baseline="0" dirty="0" smtClean="0"/>
              <a:t> Institute in Sweden.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TED talk 2006; from 4 minutes</a:t>
            </a:r>
          </a:p>
          <a:p>
            <a:endParaRPr lang="en-US" baseline="0" dirty="0" smtClean="0"/>
          </a:p>
          <a:p>
            <a:r>
              <a:rPr lang="en-US" dirty="0" smtClean="0"/>
              <a:t>Using animations in visualizations can be very powerful, however if not obvious, it requires interaction with the visualization. We can then tell stories with visuals (whether animated</a:t>
            </a:r>
            <a:r>
              <a:rPr lang="en-US" baseline="0" dirty="0" smtClean="0"/>
              <a:t> or not)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r>
              <a:rPr lang="en-US" dirty="0" smtClean="0"/>
              <a:t>Who interacts?</a:t>
            </a:r>
            <a:r>
              <a:rPr lang="en-US" baseline="0" dirty="0" smtClean="0"/>
              <a:t> </a:t>
            </a:r>
            <a:r>
              <a:rPr lang="en-US" dirty="0" smtClean="0"/>
              <a:t>The audience can.</a:t>
            </a:r>
            <a:r>
              <a:rPr lang="en-US" baseline="0" dirty="0" smtClean="0"/>
              <a:t> </a:t>
            </a:r>
            <a:r>
              <a:rPr lang="en-US" dirty="0" smtClean="0"/>
              <a:t>A storyteller (the presenter) can, like in Hans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Rosling’s</a:t>
            </a:r>
            <a:r>
              <a:rPr lang="en-US" baseline="0" dirty="0" smtClean="0"/>
              <a:t> TED talk.</a:t>
            </a:r>
            <a:endParaRPr lang="en-US" dirty="0" smtClean="0"/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A01BAC-3CEF-7148-B1AC-44A0BC80B85F}" type="slidenum">
              <a:rPr lang="en-US" smtClean="0"/>
              <a:t>15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en-GB" smtClean="0"/>
              <a:t>7/20/17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661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Codeswarm</a:t>
            </a:r>
            <a:r>
              <a:rPr lang="en-US" dirty="0" smtClean="0"/>
              <a:t> video from Twitter</a:t>
            </a:r>
          </a:p>
          <a:p>
            <a:endParaRPr lang="en-US" dirty="0" smtClean="0"/>
          </a:p>
          <a:p>
            <a:r>
              <a:rPr lang="en-US" dirty="0" smtClean="0"/>
              <a:t>Storytelling with data is extremely important and you can use a set of visuals or create</a:t>
            </a:r>
            <a:r>
              <a:rPr lang="en-US" baseline="0" dirty="0" smtClean="0"/>
              <a:t> a movie to tell a story with your data. This might make it more compelling and also gives a way to better convey information as you’re guiding the viewer’s attention through the data.</a:t>
            </a:r>
          </a:p>
          <a:p>
            <a:endParaRPr lang="en-US" baseline="0" dirty="0" smtClean="0"/>
          </a:p>
          <a:p>
            <a:r>
              <a:rPr lang="en-US" baseline="0" dirty="0" smtClean="0"/>
              <a:t>Here, we can see visually the interaction between developers and different files that were written for Twitter over a number of years. It’s not really scientific, but you can see how the development team started off as just a couple of guys</a:t>
            </a:r>
            <a:r>
              <a:rPr lang="en-US" baseline="0" smtClean="0"/>
              <a:t>, eventually growing into a big development team.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A01BAC-3CEF-7148-B1AC-44A0BC80B85F}" type="slidenum">
              <a:rPr lang="en-US" smtClean="0"/>
              <a:t>16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en-GB" smtClean="0"/>
              <a:t>7/20/17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2634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When dealing with big data, we might find we reach limits to understanding the outputs</a:t>
            </a:r>
            <a:r>
              <a:rPr lang="en-US" baseline="0" dirty="0" smtClean="0"/>
              <a:t> of our data analyses.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What have we been doing in all our processing? Basically looking for patterns, but also summarizing data into something we can understand.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Viz</a:t>
            </a:r>
            <a:r>
              <a:rPr lang="en-US" baseline="0" dirty="0" smtClean="0"/>
              <a:t> can help!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A01BAC-3CEF-7148-B1AC-44A0BC80B85F}" type="slidenum">
              <a:rPr lang="en-US" smtClean="0"/>
              <a:t>17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en-GB" smtClean="0"/>
              <a:t>7/20/17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0784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Shape 39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96" name="Shape 3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GB" smtClean="0"/>
              <a:t>7/20/17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A01BAC-3CEF-7148-B1AC-44A0BC80B85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9027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Shape 44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47" name="Shape 4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GB" smtClean="0"/>
              <a:t>7/20/17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A01BAC-3CEF-7148-B1AC-44A0BC80B85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35074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While all the information is in this table, it’s not particularly</a:t>
            </a:r>
            <a:r>
              <a:rPr lang="en-US" baseline="0" dirty="0" smtClean="0"/>
              <a:t> easy to extract any relationships or patterns out of it. It’s not overloaded or anything either.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A01BAC-3CEF-7148-B1AC-44A0BC80B85F}" type="slidenum">
              <a:rPr lang="en-US" smtClean="0"/>
              <a:t>20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en-GB" smtClean="0"/>
              <a:t>7/20/17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005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A01BAC-3CEF-7148-B1AC-44A0BC80B85F}" type="slidenum">
              <a:rPr lang="en-US" smtClean="0"/>
              <a:t>3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en-GB" smtClean="0"/>
              <a:t>7/20/17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02237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Once in visual form, we can much easier spot relationships between these variables.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A01BAC-3CEF-7148-B1AC-44A0BC80B85F}" type="slidenum">
              <a:rPr lang="en-US" smtClean="0"/>
              <a:t>21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en-GB" smtClean="0"/>
              <a:t>7/20/17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28489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What’s good about this visualization?</a:t>
            </a:r>
          </a:p>
          <a:p>
            <a:endParaRPr lang="en-US" dirty="0" smtClean="0"/>
          </a:p>
          <a:p>
            <a:r>
              <a:rPr lang="en-US" dirty="0" smtClean="0"/>
              <a:t>What’s bad/problems about this visualization?</a:t>
            </a:r>
          </a:p>
          <a:p>
            <a:endParaRPr lang="en-US" dirty="0" smtClean="0"/>
          </a:p>
          <a:p>
            <a:r>
              <a:rPr lang="en-US" dirty="0" smtClean="0"/>
              <a:t>How might you improve this visualization?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A01BAC-3CEF-7148-B1AC-44A0BC80B85F}" type="slidenum">
              <a:rPr lang="en-US" smtClean="0"/>
              <a:t>22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en-GB" smtClean="0"/>
              <a:t>7/20/17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09252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Good</a:t>
            </a:r>
            <a:r>
              <a:rPr lang="en-US" baseline="0" dirty="0" smtClean="0"/>
              <a:t> / bad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A01BAC-3CEF-7148-B1AC-44A0BC80B85F}" type="slidenum">
              <a:rPr lang="en-US" smtClean="0"/>
              <a:t>23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en-GB" smtClean="0"/>
              <a:t>7/20/17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69686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Good</a:t>
            </a:r>
            <a:r>
              <a:rPr lang="en-US" baseline="0" dirty="0" smtClean="0"/>
              <a:t> / bad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A01BAC-3CEF-7148-B1AC-44A0BC80B85F}" type="slidenum">
              <a:rPr lang="en-US" smtClean="0"/>
              <a:t>24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en-GB" smtClean="0"/>
              <a:t>7/20/17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96597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Good</a:t>
            </a:r>
            <a:r>
              <a:rPr lang="en-US" baseline="0" dirty="0" smtClean="0"/>
              <a:t> / bad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A01BAC-3CEF-7148-B1AC-44A0BC80B85F}" type="slidenum">
              <a:rPr lang="en-US" smtClean="0"/>
              <a:t>25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en-GB" smtClean="0"/>
              <a:t>7/20/17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2311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Good</a:t>
            </a:r>
            <a:r>
              <a:rPr lang="en-US" baseline="0" dirty="0" smtClean="0"/>
              <a:t> / bad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A01BAC-3CEF-7148-B1AC-44A0BC80B85F}" type="slidenum">
              <a:rPr lang="en-US" smtClean="0"/>
              <a:t>26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en-GB" smtClean="0"/>
              <a:t>7/20/17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42242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Good</a:t>
            </a:r>
            <a:r>
              <a:rPr lang="en-US" baseline="0" dirty="0" smtClean="0"/>
              <a:t> / bad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A01BAC-3CEF-7148-B1AC-44A0BC80B85F}" type="slidenum">
              <a:rPr lang="en-US" smtClean="0"/>
              <a:t>27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en-GB" smtClean="0"/>
              <a:t>7/20/17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79415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Good</a:t>
            </a:r>
            <a:r>
              <a:rPr lang="en-US" baseline="0" dirty="0" smtClean="0"/>
              <a:t> / bad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A01BAC-3CEF-7148-B1AC-44A0BC80B85F}" type="slidenum">
              <a:rPr lang="en-US" smtClean="0"/>
              <a:t>28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en-GB" smtClean="0"/>
              <a:t>7/20/17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86708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we try to get out of this exercise is that design is vitally important in conveying</a:t>
            </a:r>
            <a:r>
              <a:rPr lang="en-US" baseline="0" dirty="0" smtClean="0"/>
              <a:t> our data. We need to consider many things including…</a:t>
            </a:r>
          </a:p>
          <a:p>
            <a:endParaRPr lang="en-US" baseline="0" dirty="0" smtClean="0"/>
          </a:p>
          <a:p>
            <a:r>
              <a:rPr lang="en-US" baseline="0" dirty="0" smtClean="0"/>
              <a:t>Shapes, lines, </a:t>
            </a:r>
            <a:r>
              <a:rPr lang="en-US" baseline="0" dirty="0" err="1" smtClean="0"/>
              <a:t>colours</a:t>
            </a:r>
            <a:r>
              <a:rPr lang="en-US" baseline="0" dirty="0" smtClean="0"/>
              <a:t>, texture, size, space, positions…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This may sound all very vague but there’s a lot of academic and technical work on visualization, such as…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A01BAC-3CEF-7148-B1AC-44A0BC80B85F}" type="slidenum">
              <a:rPr lang="en-US" smtClean="0"/>
              <a:t>29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en-GB" smtClean="0"/>
              <a:t>7/20/17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09410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Edward </a:t>
            </a:r>
            <a:r>
              <a:rPr lang="en-US" dirty="0" err="1" smtClean="0"/>
              <a:t>Tufte</a:t>
            </a:r>
            <a:r>
              <a:rPr lang="en-US" dirty="0" smtClean="0"/>
              <a:t>, a political scientist/statistician/computer scientist at Yale, wrote</a:t>
            </a:r>
            <a:r>
              <a:rPr lang="en-US" baseline="0" dirty="0" smtClean="0"/>
              <a:t> a number of seminal works on visual design and is seen as having defined the main ‘good’ design principles, especially for data visualization.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This book is </a:t>
            </a:r>
            <a:r>
              <a:rPr lang="en-US" dirty="0" smtClean="0"/>
              <a:t>1986,</a:t>
            </a:r>
            <a:r>
              <a:rPr lang="en-US" baseline="0" dirty="0" smtClean="0"/>
              <a:t> 30 years ago.</a:t>
            </a:r>
          </a:p>
          <a:p>
            <a:endParaRPr lang="en-US" baseline="0" dirty="0" smtClean="0"/>
          </a:p>
          <a:p>
            <a:r>
              <a:rPr lang="en-US" baseline="0" dirty="0" smtClean="0"/>
              <a:t>“The grandfather of </a:t>
            </a:r>
            <a:r>
              <a:rPr lang="en-US" baseline="0" dirty="0" err="1" smtClean="0"/>
              <a:t>dataviz</a:t>
            </a:r>
            <a:r>
              <a:rPr lang="en-US" baseline="0" dirty="0" smtClean="0"/>
              <a:t>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A01BAC-3CEF-7148-B1AC-44A0BC80B85F}" type="slidenum">
              <a:rPr lang="en-US" smtClean="0"/>
              <a:t>30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en-GB" smtClean="0"/>
              <a:t>7/20/17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388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Next – but why visualize? What is the point of visualization? Ask</a:t>
            </a:r>
            <a:r>
              <a:rPr lang="en-US" baseline="0" dirty="0" smtClean="0"/>
              <a:t> the class for ideas and write on board.</a:t>
            </a:r>
          </a:p>
          <a:p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This diagram is called a </a:t>
            </a:r>
            <a:r>
              <a:rPr lang="en-US" baseline="0" dirty="0" err="1" smtClean="0"/>
              <a:t>Circos</a:t>
            </a:r>
            <a:r>
              <a:rPr lang="en-US" baseline="0" dirty="0" smtClean="0"/>
              <a:t> plot, originally designed to analyze the relationships between gene markers and the strengths of relations, groupings etc. (see paper “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Circos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An information aesthetic for comparative genomics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”, http://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genome.cshlp.org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/content/early/2009/06/15/gr.092759.109.abstract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1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A01BAC-3CEF-7148-B1AC-44A0BC80B85F}" type="slidenum">
              <a:rPr lang="en-US" smtClean="0"/>
              <a:t>4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en-GB" smtClean="0"/>
              <a:t>7/20/17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83520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Main principles he purports are: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A01BAC-3CEF-7148-B1AC-44A0BC80B85F}" type="slidenum">
              <a:rPr lang="en-US" smtClean="0"/>
              <a:t>31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en-GB" smtClean="0"/>
              <a:t>7/20/17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86969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What’s wrong with this picture?</a:t>
            </a:r>
          </a:p>
          <a:p>
            <a:endParaRPr lang="en-US" dirty="0" smtClean="0"/>
          </a:p>
          <a:p>
            <a:r>
              <a:rPr lang="en-US" dirty="0" smtClean="0"/>
              <a:t>Graphical integrity: Sometimes graphs can be incredible misleading (or just plain stupid)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A01BAC-3CEF-7148-B1AC-44A0BC80B85F}" type="slidenum">
              <a:rPr lang="en-US" smtClean="0"/>
              <a:t>32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en-GB" smtClean="0"/>
              <a:t>7/20/17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46640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Always</a:t>
            </a:r>
            <a:r>
              <a:rPr lang="en-US" baseline="0" dirty="0" smtClean="0"/>
              <a:t> make sure what you’re depicting accurately represents the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A01BAC-3CEF-7148-B1AC-44A0BC80B85F}" type="slidenum">
              <a:rPr lang="en-US" smtClean="0"/>
              <a:t>33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en-GB" smtClean="0"/>
              <a:t>7/20/17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61839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What’s wrong with this picture?</a:t>
            </a:r>
          </a:p>
          <a:p>
            <a:endParaRPr lang="en-US" dirty="0" smtClean="0"/>
          </a:p>
          <a:p>
            <a:r>
              <a:rPr lang="en-US" dirty="0" smtClean="0"/>
              <a:t>Graphical integrity (distortion and ambiguity)</a:t>
            </a:r>
            <a:r>
              <a:rPr lang="en-US" baseline="0" dirty="0" smtClean="0"/>
              <a:t> - </a:t>
            </a:r>
            <a:r>
              <a:rPr lang="en-US" dirty="0" smtClean="0"/>
              <a:t>Sometimes</a:t>
            </a:r>
            <a:r>
              <a:rPr lang="en-US" baseline="0" dirty="0" smtClean="0"/>
              <a:t> accuracy isn’t always the issue, but how data is presented may be accurate and still misleading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A01BAC-3CEF-7148-B1AC-44A0BC80B85F}" type="slidenum">
              <a:rPr lang="en-US" smtClean="0"/>
              <a:t>34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en-GB" smtClean="0"/>
              <a:t>7/20/17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20939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 couple of tips:</a:t>
            </a:r>
          </a:p>
          <a:p>
            <a:r>
              <a:rPr lang="en-US" dirty="0" smtClean="0"/>
              <a:t>ALWAYS start your bars at zero</a:t>
            </a:r>
          </a:p>
          <a:p>
            <a:r>
              <a:rPr lang="en-US" dirty="0" smtClean="0"/>
              <a:t>No </a:t>
            </a:r>
            <a:r>
              <a:rPr lang="en-US" dirty="0" err="1" smtClean="0"/>
              <a:t>chartjunk</a:t>
            </a:r>
            <a:endParaRPr lang="en-US" dirty="0" smtClean="0"/>
          </a:p>
          <a:p>
            <a:r>
              <a:rPr lang="en-US" dirty="0" smtClean="0"/>
              <a:t>Use meaningful</a:t>
            </a:r>
            <a:r>
              <a:rPr lang="en-US" baseline="0" dirty="0" smtClean="0"/>
              <a:t> labels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A01BAC-3CEF-7148-B1AC-44A0BC80B85F}" type="slidenum">
              <a:rPr lang="en-US" smtClean="0"/>
              <a:t>35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en-GB" smtClean="0"/>
              <a:t>7/20/17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098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Scale distortions</a:t>
            </a:r>
            <a:r>
              <a:rPr lang="en-US" baseline="0" dirty="0" smtClean="0"/>
              <a:t> can also be misleading (putting different scales on the same chart)</a:t>
            </a:r>
          </a:p>
          <a:p>
            <a:endParaRPr lang="en-US" baseline="0" dirty="0" smtClean="0"/>
          </a:p>
          <a:p>
            <a:r>
              <a:rPr lang="en-US" baseline="0" dirty="0" smtClean="0"/>
              <a:t>Left – two scales on y axis</a:t>
            </a:r>
          </a:p>
          <a:p>
            <a:r>
              <a:rPr lang="en-US" baseline="0" dirty="0" smtClean="0"/>
              <a:t>Right – using same scale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A01BAC-3CEF-7148-B1AC-44A0BC80B85F}" type="slidenum">
              <a:rPr lang="en-US" smtClean="0"/>
              <a:t>36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en-GB" smtClean="0"/>
              <a:t>7/20/17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73802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Again, you</a:t>
            </a:r>
            <a:r>
              <a:rPr lang="en-US" baseline="0" dirty="0" smtClean="0"/>
              <a:t> can have an accurate chart if you are selective about the data….</a:t>
            </a:r>
          </a:p>
          <a:p>
            <a:endParaRPr lang="en-US" baseline="0" dirty="0" smtClean="0"/>
          </a:p>
          <a:p>
            <a:r>
              <a:rPr lang="en-US" baseline="0" dirty="0" smtClean="0"/>
              <a:t>Here – shows last 15 years of data only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A01BAC-3CEF-7148-B1AC-44A0BC80B85F}" type="slidenum">
              <a:rPr lang="en-US" smtClean="0"/>
              <a:t>37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en-GB" smtClean="0"/>
              <a:t>7/20/17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02951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If all the data is available to show a real story, show all the data (don’t mislead)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A01BAC-3CEF-7148-B1AC-44A0BC80B85F}" type="slidenum">
              <a:rPr lang="en-US" smtClean="0"/>
              <a:t>38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en-GB" smtClean="0"/>
              <a:t>7/20/17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41990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Using scales for misrepresenting/misleading conclusions about data</a:t>
            </a:r>
            <a:r>
              <a:rPr lang="en-US" baseline="0" dirty="0" smtClean="0"/>
              <a:t>.</a:t>
            </a:r>
          </a:p>
          <a:p>
            <a:endParaRPr lang="en-US" baseline="0" dirty="0" smtClean="0"/>
          </a:p>
          <a:p>
            <a:r>
              <a:rPr lang="en-US" baseline="0" dirty="0" smtClean="0"/>
              <a:t>Here, somebody is trying to show that the ‘Stand Your Ground’ law (a law that enables you to legally use deadly force for self protection) caused a decrease in murders committed using firearms.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This allegedly was published by Reuters, and the graphic artist who created this graph claims they were using artistic license to make the graph look like blood dripping down a wall.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GB" smtClean="0"/>
              <a:t>7/20/17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A01BAC-3CEF-7148-B1AC-44A0BC80B85F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0034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Of course it should be this way around, clearly showing a big jump in gun deaths after the law was enacted around 2005.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GB" smtClean="0"/>
              <a:t>7/20/17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A01BAC-3CEF-7148-B1AC-44A0BC80B85F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6241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Record – photographs, blueprints, seismographs</a:t>
            </a:r>
          </a:p>
          <a:p>
            <a:r>
              <a:rPr lang="en-US" dirty="0" smtClean="0"/>
              <a:t>Analyze – Exploring</a:t>
            </a:r>
            <a:r>
              <a:rPr lang="en-US" baseline="0" dirty="0" smtClean="0"/>
              <a:t> data visually to develop and assess hypotheses; pattern finding and looking for errors/unusual features</a:t>
            </a:r>
          </a:p>
          <a:p>
            <a:r>
              <a:rPr lang="en-US" baseline="0" dirty="0" smtClean="0"/>
              <a:t>Communicate – Visual explanations to share and explain things; </a:t>
            </a:r>
            <a:r>
              <a:rPr lang="en-US" baseline="0" dirty="0" err="1" smtClean="0"/>
              <a:t>Powerpoints</a:t>
            </a:r>
            <a:r>
              <a:rPr lang="en-US" baseline="0" dirty="0" smtClean="0"/>
              <a:t> to the boss; infographics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A01BAC-3CEF-7148-B1AC-44A0BC80B85F}" type="slidenum">
              <a:rPr lang="en-US" smtClean="0"/>
              <a:t>5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en-GB" smtClean="0"/>
              <a:t>7/20/17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07687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Avoiding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chartjunk</a:t>
            </a:r>
            <a:r>
              <a:rPr lang="en-US" baseline="0" dirty="0" smtClean="0"/>
              <a:t> is basically the idea of removing any unnecessary visual items that don’t convey any more to the viewer than is necessary.</a:t>
            </a:r>
          </a:p>
          <a:p>
            <a:endParaRPr lang="en-US" baseline="0" dirty="0" smtClean="0"/>
          </a:p>
          <a:p>
            <a:r>
              <a:rPr lang="en-US" baseline="0" dirty="0" smtClean="0"/>
              <a:t>So for example, what could we remove from here?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A01BAC-3CEF-7148-B1AC-44A0BC80B85F}" type="slidenum">
              <a:rPr lang="en-US" smtClean="0"/>
              <a:t>41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en-GB" smtClean="0"/>
              <a:t>7/20/17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53075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Is the </a:t>
            </a:r>
            <a:r>
              <a:rPr lang="en-US" dirty="0" err="1" smtClean="0"/>
              <a:t>colour</a:t>
            </a:r>
            <a:r>
              <a:rPr lang="en-US" dirty="0" smtClean="0"/>
              <a:t> necessary?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A01BAC-3CEF-7148-B1AC-44A0BC80B85F}" type="slidenum">
              <a:rPr lang="en-US" smtClean="0"/>
              <a:t>42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en-GB" smtClean="0"/>
              <a:t>7/20/17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74738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about the border on the top and right that are not part of the axes?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A01BAC-3CEF-7148-B1AC-44A0BC80B85F}" type="slidenum">
              <a:rPr lang="en-US" smtClean="0"/>
              <a:t>43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en-GB" smtClean="0"/>
              <a:t>7/20/17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03329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about the axes themselves?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A01BAC-3CEF-7148-B1AC-44A0BC80B85F}" type="slidenum">
              <a:rPr lang="en-US" smtClean="0"/>
              <a:t>44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en-GB" smtClean="0"/>
              <a:t>7/20/17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98656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general 3D charts are ugly and are</a:t>
            </a:r>
            <a:r>
              <a:rPr lang="en-US" baseline="0" dirty="0" smtClean="0"/>
              <a:t> not necessary.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A01BAC-3CEF-7148-B1AC-44A0BC80B85F}" type="slidenum">
              <a:rPr lang="en-US" smtClean="0"/>
              <a:t>47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en-GB" smtClean="0"/>
              <a:t>7/20/17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6699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Science paper written in 1946!!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A01BAC-3CEF-7148-B1AC-44A0BC80B85F}" type="slidenum">
              <a:rPr lang="en-US" smtClean="0"/>
              <a:t>48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en-GB" smtClean="0"/>
              <a:t>7/20/17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11844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Visual variables – each has their own appropriate</a:t>
            </a:r>
            <a:r>
              <a:rPr lang="en-US" baseline="0" dirty="0" smtClean="0"/>
              <a:t> uses, but </a:t>
            </a:r>
            <a:r>
              <a:rPr lang="en-US" baseline="0" smtClean="0"/>
              <a:t>we won’t get into these.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A01BAC-3CEF-7148-B1AC-44A0BC80B85F}" type="slidenum">
              <a:rPr lang="en-US" smtClean="0"/>
              <a:t>49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en-GB" smtClean="0"/>
              <a:t>7/20/17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33349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Network visualizations can be pretty. But are they useful?</a:t>
            </a:r>
          </a:p>
          <a:p>
            <a:endParaRPr lang="en-US" dirty="0" smtClean="0"/>
          </a:p>
          <a:p>
            <a:r>
              <a:rPr lang="en-US" dirty="0" smtClean="0"/>
              <a:t>http://internet-</a:t>
            </a:r>
            <a:r>
              <a:rPr lang="en-US" dirty="0" err="1" smtClean="0"/>
              <a:t>map.net</a:t>
            </a:r>
            <a:r>
              <a:rPr lang="en-US" dirty="0" smtClean="0"/>
              <a:t>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A01BAC-3CEF-7148-B1AC-44A0BC80B85F}" type="slidenum">
              <a:rPr lang="en-US" smtClean="0"/>
              <a:t>50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en-GB" smtClean="0"/>
              <a:t>7/20/17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41076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Network visualization and exploring using Neo4j</a:t>
            </a:r>
          </a:p>
          <a:p>
            <a:endParaRPr lang="en-US" dirty="0" smtClean="0"/>
          </a:p>
          <a:p>
            <a:r>
              <a:rPr lang="en-US" dirty="0" smtClean="0"/>
              <a:t>GBV family</a:t>
            </a:r>
            <a:r>
              <a:rPr lang="en-US" baseline="0" dirty="0" smtClean="0"/>
              <a:t> tree; neo4j </a:t>
            </a:r>
            <a:r>
              <a:rPr lang="en-US" baseline="0" dirty="0" err="1" smtClean="0"/>
              <a:t>GraphGist</a:t>
            </a:r>
            <a:r>
              <a:rPr lang="en-US" baseline="0" dirty="0" smtClean="0"/>
              <a:t> Challenge winner, winter 2015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A01BAC-3CEF-7148-B1AC-44A0BC80B85F}" type="slidenum">
              <a:rPr lang="en-US" smtClean="0"/>
              <a:t>51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en-GB" smtClean="0"/>
              <a:t>7/20/17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96335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Histograms, pie charts, box plots, scatterplots,</a:t>
            </a:r>
            <a:r>
              <a:rPr lang="en-US" baseline="0" dirty="0" smtClean="0"/>
              <a:t> bar charts, run charts (time series), </a:t>
            </a:r>
            <a:r>
              <a:rPr lang="en-US" baseline="0" dirty="0" err="1" smtClean="0"/>
              <a:t>dendrograms</a:t>
            </a:r>
            <a:r>
              <a:rPr lang="en-US" baseline="0" dirty="0" smtClean="0"/>
              <a:t> (comparative relationships), radial diagrams (multiple dimensions)</a:t>
            </a:r>
          </a:p>
          <a:p>
            <a:endParaRPr lang="en-US" baseline="0" dirty="0" smtClean="0"/>
          </a:p>
          <a:p>
            <a:r>
              <a:rPr lang="en-US" baseline="0" dirty="0" smtClean="0"/>
              <a:t>Depending on your needs, different visual variables are used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A01BAC-3CEF-7148-B1AC-44A0BC80B85F}" type="slidenum">
              <a:rPr lang="en-US" smtClean="0"/>
              <a:t>52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en-GB" smtClean="0"/>
              <a:t>7/20/17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3257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Record</a:t>
            </a:r>
          </a:p>
          <a:p>
            <a:endParaRPr lang="en-US" dirty="0" smtClean="0"/>
          </a:p>
          <a:p>
            <a:r>
              <a:rPr lang="en-US" dirty="0" smtClean="0"/>
              <a:t>Darwin’s sketches. Charles</a:t>
            </a:r>
            <a:r>
              <a:rPr lang="en-US" baseline="0" dirty="0" smtClean="0"/>
              <a:t> Darwin on his voyages around the world looking for evidence of evolution drew pictures of different species in order to keep a record of the things he saw – photography wasn’t advanced enough at the time, and simply using words – as he did in his journals – he knew would not necessarily be sufficient.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A01BAC-3CEF-7148-B1AC-44A0BC80B85F}" type="slidenum">
              <a:rPr lang="en-US" smtClean="0"/>
              <a:t>6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en-GB" smtClean="0"/>
              <a:t>7/20/17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6643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High dimensionality</a:t>
            </a:r>
          </a:p>
          <a:p>
            <a:endParaRPr lang="en-US" dirty="0" smtClean="0"/>
          </a:p>
          <a:p>
            <a:r>
              <a:rPr lang="en-US" dirty="0" err="1" smtClean="0"/>
              <a:t>Heatmaps</a:t>
            </a:r>
            <a:r>
              <a:rPr lang="en-US" dirty="0" smtClean="0"/>
              <a:t> (and</a:t>
            </a:r>
            <a:r>
              <a:rPr lang="en-US" baseline="0" dirty="0" smtClean="0"/>
              <a:t> maps in general) can be extremely illustrative. In this example, we have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A01BAC-3CEF-7148-B1AC-44A0BC80B85F}" type="slidenum">
              <a:rPr lang="en-US" smtClean="0"/>
              <a:t>55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en-GB" smtClean="0"/>
              <a:t>7/20/17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22032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Shape 59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91" name="Shape 5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GB" dirty="0" smtClean="0"/>
              <a:t>Show NYC version</a:t>
            </a:r>
          </a:p>
          <a:p>
            <a:pPr>
              <a:spcBef>
                <a:spcPts val="0"/>
              </a:spcBef>
              <a:buNone/>
            </a:pPr>
            <a:endParaRPr lang="en-GB" dirty="0" smtClean="0"/>
          </a:p>
          <a:p>
            <a:pPr>
              <a:spcBef>
                <a:spcPts val="0"/>
              </a:spcBef>
              <a:buNone/>
            </a:pPr>
            <a:r>
              <a:rPr lang="en-GB" dirty="0" smtClean="0"/>
              <a:t>https://</a:t>
            </a:r>
            <a:r>
              <a:rPr lang="en-GB" dirty="0" err="1" smtClean="0"/>
              <a:t>www.youtube.com</a:t>
            </a:r>
            <a:r>
              <a:rPr lang="en-GB" dirty="0" smtClean="0"/>
              <a:t>/</a:t>
            </a:r>
            <a:r>
              <a:rPr lang="en-GB" dirty="0" err="1" smtClean="0"/>
              <a:t>watch?v</a:t>
            </a:r>
            <a:r>
              <a:rPr lang="en-GB" dirty="0" smtClean="0"/>
              <a:t>=g6EaMQDHu7Q </a:t>
            </a:r>
            <a:endParaRPr dirty="0"/>
          </a:p>
        </p:txBody>
      </p:sp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GB" smtClean="0"/>
              <a:t>7/20/17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A01BAC-3CEF-7148-B1AC-44A0BC80B85F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40191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Immersive</a:t>
            </a:r>
            <a:r>
              <a:rPr lang="en-US" baseline="0" dirty="0" smtClean="0"/>
              <a:t> collaborative and virtual environments (e.g. CAVE from EVL) a lot of money at the time ($1M, around 2000)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This particular one was installed in Reading university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A01BAC-3CEF-7148-B1AC-44A0BC80B85F}" type="slidenum">
              <a:rPr lang="en-US" smtClean="0"/>
              <a:t>58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en-GB" smtClean="0"/>
              <a:t>7/20/17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73215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Next generation</a:t>
            </a:r>
            <a:r>
              <a:rPr lang="en-US" baseline="0" dirty="0" smtClean="0"/>
              <a:t> - </a:t>
            </a:r>
            <a:r>
              <a:rPr lang="en-US" dirty="0" smtClean="0"/>
              <a:t>CAVE2 from EVL ($2M, 2015)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A01BAC-3CEF-7148-B1AC-44A0BC80B85F}" type="slidenum">
              <a:rPr lang="en-US" smtClean="0"/>
              <a:t>59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en-GB" smtClean="0"/>
              <a:t>7/20/17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10449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Touch tables such as MS Surface “</a:t>
            </a:r>
            <a:r>
              <a:rPr lang="en-US" dirty="0" err="1" smtClean="0"/>
              <a:t>coffeetable</a:t>
            </a:r>
            <a:r>
              <a:rPr lang="en-US" dirty="0" smtClean="0"/>
              <a:t>” (although</a:t>
            </a:r>
            <a:r>
              <a:rPr lang="en-US" baseline="0" dirty="0" smtClean="0"/>
              <a:t> this one was developed by a PhD student before surface came out), now commonplace on tablets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A01BAC-3CEF-7148-B1AC-44A0BC80B85F}" type="slidenum">
              <a:rPr lang="en-US" smtClean="0"/>
              <a:t>60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en-GB" smtClean="0"/>
              <a:t>7/20/17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15950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Imperial Data Observatory (Nov 15)</a:t>
            </a:r>
          </a:p>
          <a:p>
            <a:endParaRPr lang="en-US" dirty="0" smtClean="0"/>
          </a:p>
          <a:p>
            <a:r>
              <a:rPr lang="en-US" dirty="0" smtClean="0"/>
              <a:t>Backed</a:t>
            </a:r>
            <a:r>
              <a:rPr lang="en-US" baseline="0" dirty="0" smtClean="0"/>
              <a:t> by a distributed rendering system (32 high-spec graphics PC boxes) mounted on back of the system, bespoke software, 64 4K HD screens</a:t>
            </a:r>
          </a:p>
          <a:p>
            <a:endParaRPr lang="en-US" baseline="0" dirty="0" smtClean="0"/>
          </a:p>
          <a:p>
            <a:r>
              <a:rPr lang="en-US" baseline="0" dirty="0" smtClean="0"/>
              <a:t>Built with ~£250K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A01BAC-3CEF-7148-B1AC-44A0BC80B85F}" type="slidenum">
              <a:rPr lang="en-US" smtClean="0"/>
              <a:t>61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en-GB" smtClean="0"/>
              <a:t>7/20/17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5564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Oculus rift/Google glasses etc.</a:t>
            </a:r>
          </a:p>
          <a:p>
            <a:endParaRPr lang="en-US" dirty="0" smtClean="0"/>
          </a:p>
          <a:p>
            <a:r>
              <a:rPr lang="en-US" dirty="0" smtClean="0"/>
              <a:t>~£500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A01BAC-3CEF-7148-B1AC-44A0BC80B85F}" type="slidenum">
              <a:rPr lang="en-US" smtClean="0"/>
              <a:t>63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en-GB" smtClean="0"/>
              <a:t>7/20/17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03918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lecture</a:t>
            </a:r>
            <a:r>
              <a:rPr lang="en-US" baseline="0" dirty="0" smtClean="0"/>
              <a:t> is only really intended to give a taste and appreciation of data visualization, and hopefully you can see how it links in with the rest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A01BAC-3CEF-7148-B1AC-44A0BC80B85F}" type="slidenum">
              <a:rPr lang="en-US" smtClean="0"/>
              <a:t>64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en-GB" smtClean="0"/>
              <a:t>7/20/17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63013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Tableau is apparently the no. 1 BI tool</a:t>
            </a:r>
          </a:p>
          <a:p>
            <a:r>
              <a:rPr lang="en-US" dirty="0" err="1" smtClean="0"/>
              <a:t>Circos</a:t>
            </a:r>
            <a:r>
              <a:rPr lang="en-US" dirty="0" smtClean="0"/>
              <a:t> – using circular</a:t>
            </a:r>
            <a:r>
              <a:rPr lang="en-US" baseline="0" dirty="0" smtClean="0"/>
              <a:t> graphs for everything (originally from genomics)</a:t>
            </a:r>
          </a:p>
          <a:p>
            <a:r>
              <a:rPr lang="en-US" baseline="0" dirty="0" smtClean="0"/>
              <a:t>Statistical frameworks and packages can usually plot graphs and many visualizations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A01BAC-3CEF-7148-B1AC-44A0BC80B85F}" type="slidenum">
              <a:rPr lang="en-US" smtClean="0"/>
              <a:t>65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en-GB" smtClean="0"/>
              <a:t>7/20/17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2258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Tutankhamen's Tomb</a:t>
            </a:r>
          </a:p>
          <a:p>
            <a:endParaRPr lang="en-US" dirty="0" smtClean="0"/>
          </a:p>
          <a:p>
            <a:r>
              <a:rPr lang="en-US" dirty="0" smtClean="0"/>
              <a:t>Maps are extremely powerful representations</a:t>
            </a:r>
            <a:r>
              <a:rPr lang="en-US" baseline="0" dirty="0" smtClean="0"/>
              <a:t> of the real world. Again, this was interpreted from somebody’s head – somebody translated what they saw into some representation in the minds and then recorded it on paper.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A01BAC-3CEF-7148-B1AC-44A0BC80B85F}" type="slidenum">
              <a:rPr lang="en-US" smtClean="0"/>
              <a:t>7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en-GB" smtClean="0"/>
              <a:t>7/20/17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8674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Analyze</a:t>
            </a:r>
          </a:p>
          <a:p>
            <a:endParaRPr lang="en-US" dirty="0" smtClean="0"/>
          </a:p>
          <a:p>
            <a:r>
              <a:rPr lang="en-US" dirty="0" smtClean="0"/>
              <a:t>Understanding planetary movements –</a:t>
            </a:r>
            <a:r>
              <a:rPr lang="en-US" baseline="0" dirty="0" smtClean="0"/>
              <a:t> graphing the movements of planets across the night sky</a:t>
            </a:r>
            <a:r>
              <a:rPr lang="en-US" baseline="0" dirty="0"/>
              <a:t> </a:t>
            </a:r>
            <a:r>
              <a:rPr lang="en-US" baseline="0" dirty="0" smtClean="0"/>
              <a:t>(unknown source, apparently 950AD)</a:t>
            </a:r>
          </a:p>
          <a:p>
            <a:endParaRPr lang="en-US" baseline="0" dirty="0" smtClean="0"/>
          </a:p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Supposedly the earliest known attempt to show changing values graphically (positions of the sun, moon, and planets throughout the year)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A01BAC-3CEF-7148-B1AC-44A0BC80B85F}" type="slidenum">
              <a:rPr lang="en-US" smtClean="0"/>
              <a:t>8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en-GB" smtClean="0"/>
              <a:t>7/20/17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7729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Analyze</a:t>
            </a:r>
          </a:p>
          <a:p>
            <a:endParaRPr lang="en-US" dirty="0" smtClean="0"/>
          </a:p>
          <a:p>
            <a:r>
              <a:rPr lang="en-US" dirty="0" smtClean="0"/>
              <a:t>Understanding weather patterns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A01BAC-3CEF-7148-B1AC-44A0BC80B85F}" type="slidenum">
              <a:rPr lang="en-US" smtClean="0"/>
              <a:t>9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en-GB" smtClean="0"/>
              <a:t>7/20/17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20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Analyze. Adding more</a:t>
            </a:r>
            <a:r>
              <a:rPr lang="en-US" baseline="0" dirty="0" smtClean="0"/>
              <a:t> information to maps than just wind directions, also measuring things we can’t necessarily see very easily. Adding </a:t>
            </a:r>
            <a:r>
              <a:rPr lang="en-US" baseline="0" dirty="0" err="1" smtClean="0"/>
              <a:t>colours</a:t>
            </a:r>
            <a:r>
              <a:rPr lang="en-US" baseline="0" dirty="0" smtClean="0"/>
              <a:t> to wind data as well.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Understanding weather patters</a:t>
            </a:r>
            <a:r>
              <a:rPr lang="en-US" baseline="0" dirty="0" smtClean="0"/>
              <a:t> still uses visualization to inform researchers (ECMWF)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A01BAC-3CEF-7148-B1AC-44A0BC80B85F}" type="slidenum">
              <a:rPr lang="en-US" smtClean="0"/>
              <a:t>10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en-GB" smtClean="0"/>
              <a:t>7/20/17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609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smtClean="0"/>
              <a:t>7/20/17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4BF32D-2F5D-6148-BB08-040E6A6FB7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430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smtClean="0"/>
              <a:t>7/20/17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4BF32D-2F5D-6148-BB08-040E6A6FB7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582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smtClean="0"/>
              <a:t>7/20/17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4BF32D-2F5D-6148-BB08-040E6A6FB7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7639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2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body" idx="1"/>
          </p:nvPr>
        </p:nvSpPr>
        <p:spPr>
          <a:xfrm>
            <a:off x="457200" y="1600201"/>
            <a:ext cx="8229600" cy="49675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556792" y="6333133"/>
            <a:ext cx="548699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82055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smtClean="0"/>
              <a:t>7/20/17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4BF32D-2F5D-6148-BB08-040E6A6FB7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9318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smtClean="0"/>
              <a:t>7/20/17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4BF32D-2F5D-6148-BB08-040E6A6FB7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5647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smtClean="0"/>
              <a:t>7/20/17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4BF32D-2F5D-6148-BB08-040E6A6FB7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1109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smtClean="0"/>
              <a:t>7/20/17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4BF32D-2F5D-6148-BB08-040E6A6FB7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993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smtClean="0"/>
              <a:t>7/20/17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4BF32D-2F5D-6148-BB08-040E6A6FB7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2632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smtClean="0"/>
              <a:t>7/20/17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4BF32D-2F5D-6148-BB08-040E6A6FB7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86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smtClean="0"/>
              <a:t>7/20/17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4BF32D-2F5D-6148-BB08-040E6A6FB7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0795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smtClean="0"/>
              <a:t>7/20/17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4BF32D-2F5D-6148-BB08-040E6A6FB7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18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 smtClean="0"/>
              <a:t>7/20/17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4BF32D-2F5D-6148-BB08-040E6A6FB7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045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4" Type="http://schemas.openxmlformats.org/officeDocument/2006/relationships/hyperlink" Target="https://www.youtube.com/watch?v=usdJgEwMinM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4" Type="http://schemas.openxmlformats.org/officeDocument/2006/relationships/hyperlink" Target="https://vimeo.com/9225227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18.png"/><Relationship Id="rId8" Type="http://schemas.openxmlformats.org/officeDocument/2006/relationships/image" Target="../media/image13.png"/><Relationship Id="rId9" Type="http://schemas.openxmlformats.org/officeDocument/2006/relationships/image" Target="../media/image19.png"/><Relationship Id="rId10" Type="http://schemas.openxmlformats.org/officeDocument/2006/relationships/image" Target="../media/image20.png"/><Relationship Id="rId11" Type="http://schemas.openxmlformats.org/officeDocument/2006/relationships/image" Target="../media/image21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2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3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4.tif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5.tif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6.tif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7.tif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8.tif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9.tif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0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4" Type="http://schemas.openxmlformats.org/officeDocument/2006/relationships/image" Target="../media/image32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3.tif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4.tif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5.tif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chart" Target="../charts/char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6.tif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7.tif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8.tif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9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tif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0.tif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1.tif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2.tif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3.tif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4.tif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tif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tif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7.tiff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8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9.tif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tiff"/><Relationship Id="rId4" Type="http://schemas.openxmlformats.org/officeDocument/2006/relationships/hyperlink" Target="http://neo4j.com/graphgist/b9833a175976a959d7d6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tiff"/><Relationship Id="rId4" Type="http://schemas.openxmlformats.org/officeDocument/2006/relationships/image" Target="../media/image52.tiff"/><Relationship Id="rId5" Type="http://schemas.openxmlformats.org/officeDocument/2006/relationships/image" Target="../media/image53.tiff"/><Relationship Id="rId6" Type="http://schemas.openxmlformats.org/officeDocument/2006/relationships/image" Target="../media/image54.tiff"/><Relationship Id="rId7" Type="http://schemas.openxmlformats.org/officeDocument/2006/relationships/image" Target="../media/image55.tiff"/><Relationship Id="rId8" Type="http://schemas.openxmlformats.org/officeDocument/2006/relationships/image" Target="../media/image56.tiff"/><Relationship Id="rId9" Type="http://schemas.openxmlformats.org/officeDocument/2006/relationships/image" Target="../media/image57.tiff"/><Relationship Id="rId10" Type="http://schemas.openxmlformats.org/officeDocument/2006/relationships/image" Target="../media/image58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tiff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60.tiff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4" Type="http://schemas.openxmlformats.org/officeDocument/2006/relationships/hyperlink" Target="https://www.youtube.com/watch?v=g6EaMQDHu7Q" TargetMode="External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62.tiff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63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tiff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64.tiff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65.tiff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tiff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67.tiff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Data Visualization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4BF32D-2F5D-6148-BB08-040E6A6FB7B5}" type="slidenum">
              <a:rPr lang="en-US" smtClean="0"/>
              <a:t>1</a:t>
            </a:fld>
            <a:endParaRPr lang="en-US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 bwMode="auto">
          <a:xfrm>
            <a:off x="1371824" y="4162310"/>
            <a:ext cx="6400354" cy="1752451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4291" tIns="32146" rIns="64291" bIns="32146" numCol="1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/>
            <a:r>
              <a:rPr lang="en-US" dirty="0" smtClean="0">
                <a:ea typeface="ヒラギノ角ゴ ProN W3" charset="0"/>
                <a:cs typeface="ヒラギノ角ゴ ProN W3" charset="0"/>
              </a:rPr>
              <a:t>Dec 2017</a:t>
            </a:r>
            <a:endParaRPr lang="en-US" dirty="0"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9059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54304"/>
            <a:ext cx="9144000" cy="5149392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4BF32D-2F5D-6148-BB08-040E6A6FB7B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871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1206" y="0"/>
            <a:ext cx="8603999" cy="68580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4BF32D-2F5D-6148-BB08-040E6A6FB7B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511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832756"/>
            <a:ext cx="9144000" cy="51435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4BF32D-2F5D-6148-BB08-040E6A6FB7B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870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72382"/>
            <a:ext cx="9144000" cy="5929313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4BF32D-2F5D-6148-BB08-040E6A6FB7B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967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08213"/>
            <a:ext cx="9144000" cy="6109335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4BF32D-2F5D-6148-BB08-040E6A6FB7B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254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The Best Stats You Have Ever Seen</a:t>
            </a:r>
            <a:endParaRPr lang="en-US" sz="40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28650" y="1894066"/>
            <a:ext cx="7886700" cy="421445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477986" y="6311898"/>
            <a:ext cx="5037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www.youtube.com/watch?v=usdJgEwMinM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4BF32D-2F5D-6148-BB08-040E6A6FB7B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671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Storytelling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0930" y="1825625"/>
            <a:ext cx="6962140" cy="435133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211899" y="6311899"/>
            <a:ext cx="28411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vimeo.com/9225227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4BF32D-2F5D-6148-BB08-040E6A6FB7B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242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data visualization?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Big data</a:t>
            </a:r>
          </a:p>
          <a:p>
            <a:endParaRPr lang="en-US" dirty="0" smtClean="0"/>
          </a:p>
          <a:p>
            <a:r>
              <a:rPr lang="en-US" dirty="0" smtClean="0"/>
              <a:t>Limits to cognition/understanding</a:t>
            </a:r>
          </a:p>
          <a:p>
            <a:endParaRPr lang="en-US" dirty="0" smtClean="0"/>
          </a:p>
          <a:p>
            <a:r>
              <a:rPr lang="en-US" dirty="0" smtClean="0"/>
              <a:t>Visual queries are easier to understand (even with summarized statistics, abstract visual cues are fast)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4BF32D-2F5D-6148-BB08-040E6A6FB7B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613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Shape 348"/>
          <p:cNvSpPr txBox="1">
            <a:spLocks noGrp="1"/>
          </p:cNvSpPr>
          <p:nvPr>
            <p:ph type="title"/>
          </p:nvPr>
        </p:nvSpPr>
        <p:spPr>
          <a:xfrm>
            <a:off x="536776" y="671240"/>
            <a:ext cx="5065674" cy="857400"/>
          </a:xfrm>
          <a:prstGeom prst="rect">
            <a:avLst/>
          </a:prstGeom>
        </p:spPr>
        <p:txBody>
          <a:bodyPr vert="horz" lIns="91425" tIns="91425" rIns="91425" bIns="91425" rtlCol="0" anchor="b" anchorCtr="0">
            <a:noAutofit/>
          </a:bodyPr>
          <a:lstStyle/>
          <a:p>
            <a:r>
              <a:rPr lang="en-GB"/>
              <a:t>Yahoo!’s ‘user DNA’</a:t>
            </a:r>
          </a:p>
        </p:txBody>
      </p:sp>
      <p:sp>
        <p:nvSpPr>
          <p:cNvPr id="349" name="Shape 349"/>
          <p:cNvSpPr txBox="1"/>
          <p:nvPr/>
        </p:nvSpPr>
        <p:spPr>
          <a:xfrm>
            <a:off x="4593301" y="6378526"/>
            <a:ext cx="4550699" cy="360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r"/>
            <a:r>
              <a:rPr lang="en-GB" sz="1200"/>
              <a:t>Example borrowed/modified from </a:t>
            </a:r>
            <a:r>
              <a:rPr lang="en-GB" sz="1200" dirty="0" err="1"/>
              <a:t>Usama</a:t>
            </a:r>
            <a:r>
              <a:rPr lang="en-GB" sz="1200" dirty="0"/>
              <a:t> Fayyad (CDO, Barclays)</a:t>
            </a:r>
          </a:p>
        </p:txBody>
      </p:sp>
      <p:grpSp>
        <p:nvGrpSpPr>
          <p:cNvPr id="350" name="Shape 350"/>
          <p:cNvGrpSpPr/>
          <p:nvPr/>
        </p:nvGrpSpPr>
        <p:grpSpPr>
          <a:xfrm>
            <a:off x="-982850" y="1733275"/>
            <a:ext cx="10592775" cy="4238650"/>
            <a:chOff x="-982850" y="876024"/>
            <a:chExt cx="10592775" cy="4238650"/>
          </a:xfrm>
        </p:grpSpPr>
        <p:pic>
          <p:nvPicPr>
            <p:cNvPr id="351" name="Shape 351"/>
            <p:cNvPicPr preferRelativeResize="0"/>
            <p:nvPr/>
          </p:nvPicPr>
          <p:blipFill>
            <a:blip r:embed="rId3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-982850" y="1518650"/>
              <a:ext cx="10592775" cy="30679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52" name="Shape 352"/>
            <p:cNvGrpSpPr/>
            <p:nvPr/>
          </p:nvGrpSpPr>
          <p:grpSpPr>
            <a:xfrm>
              <a:off x="54600" y="1148637"/>
              <a:ext cx="1627200" cy="1483199"/>
              <a:chOff x="54600" y="1148637"/>
              <a:chExt cx="1627200" cy="1483199"/>
            </a:xfrm>
          </p:grpSpPr>
          <p:cxnSp>
            <p:nvCxnSpPr>
              <p:cNvPr id="353" name="Shape 353"/>
              <p:cNvCxnSpPr>
                <a:stCxn id="354" idx="2"/>
              </p:cNvCxnSpPr>
              <p:nvPr/>
            </p:nvCxnSpPr>
            <p:spPr>
              <a:xfrm>
                <a:off x="868200" y="1465437"/>
                <a:ext cx="114600" cy="1166399"/>
              </a:xfrm>
              <a:prstGeom prst="straightConnector1">
                <a:avLst/>
              </a:prstGeom>
              <a:noFill/>
              <a:ln w="76200" cap="flat" cmpd="sng">
                <a:solidFill>
                  <a:srgbClr val="FFFF00"/>
                </a:solidFill>
                <a:prstDash val="solid"/>
                <a:round/>
                <a:headEnd type="none" w="lg" len="lg"/>
                <a:tailEnd type="triangle" w="lg" len="lg"/>
              </a:ln>
            </p:spPr>
          </p:cxnSp>
          <p:sp>
            <p:nvSpPr>
              <p:cNvPr id="354" name="Shape 354"/>
              <p:cNvSpPr txBox="1"/>
              <p:nvPr/>
            </p:nvSpPr>
            <p:spPr>
              <a:xfrm>
                <a:off x="54600" y="1148637"/>
                <a:ext cx="1627200" cy="3167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>
                <a:noAutofit/>
              </a:bodyPr>
              <a:lstStyle/>
              <a:p>
                <a:pPr algn="ctr"/>
                <a:r>
                  <a:rPr lang="en-GB" b="1"/>
                  <a:t>Lives in London</a:t>
                </a:r>
              </a:p>
            </p:txBody>
          </p:sp>
        </p:grpSp>
        <p:grpSp>
          <p:nvGrpSpPr>
            <p:cNvPr id="355" name="Shape 355"/>
            <p:cNvGrpSpPr/>
            <p:nvPr/>
          </p:nvGrpSpPr>
          <p:grpSpPr>
            <a:xfrm>
              <a:off x="2310300" y="3680275"/>
              <a:ext cx="1588950" cy="1364700"/>
              <a:chOff x="2310300" y="3680275"/>
              <a:chExt cx="1588950" cy="1364700"/>
            </a:xfrm>
          </p:grpSpPr>
          <p:cxnSp>
            <p:nvCxnSpPr>
              <p:cNvPr id="356" name="Shape 356"/>
              <p:cNvCxnSpPr>
                <a:stCxn id="357" idx="0"/>
              </p:cNvCxnSpPr>
              <p:nvPr/>
            </p:nvCxnSpPr>
            <p:spPr>
              <a:xfrm rot="10800000" flipH="1">
                <a:off x="2848350" y="3680275"/>
                <a:ext cx="1050900" cy="796800"/>
              </a:xfrm>
              <a:prstGeom prst="straightConnector1">
                <a:avLst/>
              </a:prstGeom>
              <a:noFill/>
              <a:ln w="76200" cap="flat" cmpd="sng">
                <a:solidFill>
                  <a:srgbClr val="FFFF00"/>
                </a:solidFill>
                <a:prstDash val="solid"/>
                <a:round/>
                <a:headEnd type="none" w="lg" len="lg"/>
                <a:tailEnd type="triangle" w="lg" len="lg"/>
              </a:ln>
            </p:spPr>
          </p:cxnSp>
          <p:sp>
            <p:nvSpPr>
              <p:cNvPr id="357" name="Shape 357"/>
              <p:cNvSpPr txBox="1"/>
              <p:nvPr/>
            </p:nvSpPr>
            <p:spPr>
              <a:xfrm>
                <a:off x="2310300" y="4477075"/>
                <a:ext cx="1076100" cy="567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>
                <a:noAutofit/>
              </a:bodyPr>
              <a:lstStyle/>
              <a:p>
                <a:pPr algn="ctr"/>
                <a:r>
                  <a:rPr lang="en-GB" b="1"/>
                  <a:t>Female, Age 28</a:t>
                </a:r>
              </a:p>
            </p:txBody>
          </p:sp>
        </p:grpSp>
        <p:grpSp>
          <p:nvGrpSpPr>
            <p:cNvPr id="358" name="Shape 358"/>
            <p:cNvGrpSpPr/>
            <p:nvPr/>
          </p:nvGrpSpPr>
          <p:grpSpPr>
            <a:xfrm>
              <a:off x="1790550" y="1132612"/>
              <a:ext cx="2271900" cy="1880399"/>
              <a:chOff x="1790550" y="1132612"/>
              <a:chExt cx="2271900" cy="1880399"/>
            </a:xfrm>
          </p:grpSpPr>
          <p:cxnSp>
            <p:nvCxnSpPr>
              <p:cNvPr id="359" name="Shape 359"/>
              <p:cNvCxnSpPr>
                <a:stCxn id="360" idx="2"/>
              </p:cNvCxnSpPr>
              <p:nvPr/>
            </p:nvCxnSpPr>
            <p:spPr>
              <a:xfrm flipH="1">
                <a:off x="2165700" y="1449412"/>
                <a:ext cx="760800" cy="1563599"/>
              </a:xfrm>
              <a:prstGeom prst="straightConnector1">
                <a:avLst/>
              </a:prstGeom>
              <a:noFill/>
              <a:ln w="76200" cap="flat" cmpd="sng">
                <a:solidFill>
                  <a:srgbClr val="FFFF00"/>
                </a:solidFill>
                <a:prstDash val="solid"/>
                <a:round/>
                <a:headEnd type="none" w="lg" len="lg"/>
                <a:tailEnd type="triangle" w="lg" len="lg"/>
              </a:ln>
            </p:spPr>
          </p:cxnSp>
          <p:sp>
            <p:nvSpPr>
              <p:cNvPr id="360" name="Shape 360"/>
              <p:cNvSpPr txBox="1"/>
              <p:nvPr/>
            </p:nvSpPr>
            <p:spPr>
              <a:xfrm>
                <a:off x="1790550" y="1132612"/>
                <a:ext cx="2271900" cy="3167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>
                <a:noAutofit/>
              </a:bodyPr>
              <a:lstStyle/>
              <a:p>
                <a:pPr algn="ctr"/>
                <a:r>
                  <a:rPr lang="en-GB" b="1" dirty="0"/>
                  <a:t>Recruitment consultant</a:t>
                </a:r>
              </a:p>
            </p:txBody>
          </p:sp>
        </p:grpSp>
        <p:grpSp>
          <p:nvGrpSpPr>
            <p:cNvPr id="361" name="Shape 361"/>
            <p:cNvGrpSpPr/>
            <p:nvPr/>
          </p:nvGrpSpPr>
          <p:grpSpPr>
            <a:xfrm>
              <a:off x="54600" y="3594325"/>
              <a:ext cx="2779200" cy="807599"/>
              <a:chOff x="54600" y="3594325"/>
              <a:chExt cx="2779200" cy="807599"/>
            </a:xfrm>
          </p:grpSpPr>
          <p:cxnSp>
            <p:nvCxnSpPr>
              <p:cNvPr id="362" name="Shape 362"/>
              <p:cNvCxnSpPr>
                <a:stCxn id="363" idx="3"/>
              </p:cNvCxnSpPr>
              <p:nvPr/>
            </p:nvCxnSpPr>
            <p:spPr>
              <a:xfrm rot="10800000" flipH="1">
                <a:off x="1257900" y="3785424"/>
                <a:ext cx="1575900" cy="212700"/>
              </a:xfrm>
              <a:prstGeom prst="straightConnector1">
                <a:avLst/>
              </a:prstGeom>
              <a:noFill/>
              <a:ln w="76200" cap="flat" cmpd="sng">
                <a:solidFill>
                  <a:srgbClr val="A64D79"/>
                </a:solidFill>
                <a:prstDash val="solid"/>
                <a:round/>
                <a:headEnd type="none" w="lg" len="lg"/>
                <a:tailEnd type="triangle" w="lg" len="lg"/>
              </a:ln>
            </p:spPr>
          </p:cxnSp>
          <p:sp>
            <p:nvSpPr>
              <p:cNvPr id="363" name="Shape 363"/>
              <p:cNvSpPr txBox="1"/>
              <p:nvPr/>
            </p:nvSpPr>
            <p:spPr>
              <a:xfrm>
                <a:off x="54600" y="3594325"/>
                <a:ext cx="1203300" cy="8075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>
                <a:noAutofit/>
              </a:bodyPr>
              <a:lstStyle/>
              <a:p>
                <a:pPr algn="ctr"/>
                <a:r>
                  <a:rPr lang="en-GB" b="1"/>
                  <a:t>Clicked on ad for Sony 42” TV</a:t>
                </a:r>
              </a:p>
            </p:txBody>
          </p:sp>
        </p:grpSp>
        <p:grpSp>
          <p:nvGrpSpPr>
            <p:cNvPr id="364" name="Shape 364"/>
            <p:cNvGrpSpPr/>
            <p:nvPr/>
          </p:nvGrpSpPr>
          <p:grpSpPr>
            <a:xfrm>
              <a:off x="2828500" y="1518675"/>
              <a:ext cx="1716000" cy="1765200"/>
              <a:chOff x="2828500" y="1518675"/>
              <a:chExt cx="1716000" cy="1765200"/>
            </a:xfrm>
          </p:grpSpPr>
          <p:cxnSp>
            <p:nvCxnSpPr>
              <p:cNvPr id="365" name="Shape 365"/>
              <p:cNvCxnSpPr>
                <a:stCxn id="366" idx="2"/>
              </p:cNvCxnSpPr>
              <p:nvPr/>
            </p:nvCxnSpPr>
            <p:spPr>
              <a:xfrm>
                <a:off x="3686500" y="2086575"/>
                <a:ext cx="268200" cy="1197300"/>
              </a:xfrm>
              <a:prstGeom prst="straightConnector1">
                <a:avLst/>
              </a:prstGeom>
              <a:noFill/>
              <a:ln w="76200" cap="flat" cmpd="sng">
                <a:solidFill>
                  <a:srgbClr val="6AA84F"/>
                </a:solidFill>
                <a:prstDash val="solid"/>
                <a:round/>
                <a:headEnd type="none" w="lg" len="lg"/>
                <a:tailEnd type="triangle" w="lg" len="lg"/>
              </a:ln>
            </p:spPr>
          </p:cxnSp>
          <p:sp>
            <p:nvSpPr>
              <p:cNvPr id="366" name="Shape 366"/>
              <p:cNvSpPr txBox="1"/>
              <p:nvPr/>
            </p:nvSpPr>
            <p:spPr>
              <a:xfrm>
                <a:off x="2828500" y="1518675"/>
                <a:ext cx="1716000" cy="567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>
                <a:noAutofit/>
              </a:bodyPr>
              <a:lstStyle/>
              <a:p>
                <a:pPr algn="ctr"/>
                <a:r>
                  <a:rPr lang="en-GB" b="1"/>
                  <a:t>Spends 20 hours pw on Web</a:t>
                </a:r>
              </a:p>
            </p:txBody>
          </p:sp>
        </p:grpSp>
        <p:grpSp>
          <p:nvGrpSpPr>
            <p:cNvPr id="367" name="Shape 367"/>
            <p:cNvGrpSpPr/>
            <p:nvPr/>
          </p:nvGrpSpPr>
          <p:grpSpPr>
            <a:xfrm>
              <a:off x="4844300" y="3260250"/>
              <a:ext cx="1895099" cy="1326300"/>
              <a:chOff x="4844300" y="3260250"/>
              <a:chExt cx="1895099" cy="1326300"/>
            </a:xfrm>
          </p:grpSpPr>
          <p:cxnSp>
            <p:nvCxnSpPr>
              <p:cNvPr id="368" name="Shape 368"/>
              <p:cNvCxnSpPr>
                <a:stCxn id="369" idx="0"/>
              </p:cNvCxnSpPr>
              <p:nvPr/>
            </p:nvCxnSpPr>
            <p:spPr>
              <a:xfrm rot="10800000">
                <a:off x="5037649" y="3260250"/>
                <a:ext cx="754200" cy="758400"/>
              </a:xfrm>
              <a:prstGeom prst="straightConnector1">
                <a:avLst/>
              </a:prstGeom>
              <a:noFill/>
              <a:ln w="76200" cap="flat" cmpd="sng">
                <a:solidFill>
                  <a:srgbClr val="6AA84F"/>
                </a:solidFill>
                <a:prstDash val="solid"/>
                <a:round/>
                <a:headEnd type="none" w="lg" len="lg"/>
                <a:tailEnd type="triangle" w="lg" len="lg"/>
              </a:ln>
            </p:spPr>
          </p:cxnSp>
          <p:sp>
            <p:nvSpPr>
              <p:cNvPr id="369" name="Shape 369"/>
              <p:cNvSpPr txBox="1"/>
              <p:nvPr/>
            </p:nvSpPr>
            <p:spPr>
              <a:xfrm>
                <a:off x="4844300" y="4018650"/>
                <a:ext cx="1895099" cy="567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>
                <a:noAutofit/>
              </a:bodyPr>
              <a:lstStyle/>
              <a:p>
                <a:pPr algn="ctr"/>
                <a:r>
                  <a:rPr lang="en-GB" b="1"/>
                  <a:t>Purchased Prometheus from Amazon</a:t>
                </a:r>
              </a:p>
            </p:txBody>
          </p:sp>
        </p:grpSp>
        <p:grpSp>
          <p:nvGrpSpPr>
            <p:cNvPr id="370" name="Shape 370"/>
            <p:cNvGrpSpPr/>
            <p:nvPr/>
          </p:nvGrpSpPr>
          <p:grpSpPr>
            <a:xfrm>
              <a:off x="3476650" y="3593075"/>
              <a:ext cx="1277399" cy="1521599"/>
              <a:chOff x="3476650" y="3593075"/>
              <a:chExt cx="1277399" cy="1521599"/>
            </a:xfrm>
          </p:grpSpPr>
          <p:cxnSp>
            <p:nvCxnSpPr>
              <p:cNvPr id="371" name="Shape 371"/>
              <p:cNvCxnSpPr>
                <a:stCxn id="372" idx="0"/>
              </p:cNvCxnSpPr>
              <p:nvPr/>
            </p:nvCxnSpPr>
            <p:spPr>
              <a:xfrm rot="10800000" flipH="1">
                <a:off x="4115349" y="3593075"/>
                <a:ext cx="418500" cy="714000"/>
              </a:xfrm>
              <a:prstGeom prst="straightConnector1">
                <a:avLst/>
              </a:prstGeom>
              <a:noFill/>
              <a:ln w="76200" cap="flat" cmpd="sng">
                <a:solidFill>
                  <a:srgbClr val="3D85C6"/>
                </a:solidFill>
                <a:prstDash val="solid"/>
                <a:round/>
                <a:headEnd type="none" w="lg" len="lg"/>
                <a:tailEnd type="triangle" w="lg" len="lg"/>
              </a:ln>
            </p:spPr>
          </p:cxnSp>
          <p:sp>
            <p:nvSpPr>
              <p:cNvPr id="372" name="Shape 372"/>
              <p:cNvSpPr txBox="1"/>
              <p:nvPr/>
            </p:nvSpPr>
            <p:spPr>
              <a:xfrm>
                <a:off x="3476650" y="4307075"/>
                <a:ext cx="1277399" cy="8075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>
                <a:noAutofit/>
              </a:bodyPr>
              <a:lstStyle/>
              <a:p>
                <a:pPr algn="ctr"/>
                <a:r>
                  <a:rPr lang="en-GB" b="1"/>
                  <a:t>Searched for “Michael Gove”</a:t>
                </a:r>
              </a:p>
            </p:txBody>
          </p:sp>
        </p:grpSp>
        <p:grpSp>
          <p:nvGrpSpPr>
            <p:cNvPr id="373" name="Shape 373"/>
            <p:cNvGrpSpPr/>
            <p:nvPr/>
          </p:nvGrpSpPr>
          <p:grpSpPr>
            <a:xfrm>
              <a:off x="4336900" y="876024"/>
              <a:ext cx="1477500" cy="1536899"/>
              <a:chOff x="4336900" y="876025"/>
              <a:chExt cx="1477500" cy="1536899"/>
            </a:xfrm>
          </p:grpSpPr>
          <p:cxnSp>
            <p:nvCxnSpPr>
              <p:cNvPr id="374" name="Shape 374"/>
              <p:cNvCxnSpPr>
                <a:stCxn id="375" idx="2"/>
              </p:cNvCxnSpPr>
              <p:nvPr/>
            </p:nvCxnSpPr>
            <p:spPr>
              <a:xfrm>
                <a:off x="5075650" y="1683624"/>
                <a:ext cx="526800" cy="729300"/>
              </a:xfrm>
              <a:prstGeom prst="straightConnector1">
                <a:avLst/>
              </a:prstGeom>
              <a:noFill/>
              <a:ln w="76200" cap="flat" cmpd="sng">
                <a:solidFill>
                  <a:srgbClr val="3D85C6"/>
                </a:solidFill>
                <a:prstDash val="solid"/>
                <a:round/>
                <a:headEnd type="none" w="lg" len="lg"/>
                <a:tailEnd type="triangle" w="lg" len="lg"/>
              </a:ln>
            </p:spPr>
          </p:cxnSp>
          <p:sp>
            <p:nvSpPr>
              <p:cNvPr id="375" name="Shape 375"/>
              <p:cNvSpPr txBox="1"/>
              <p:nvPr/>
            </p:nvSpPr>
            <p:spPr>
              <a:xfrm>
                <a:off x="4336900" y="876025"/>
                <a:ext cx="1477500" cy="8075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>
                <a:noAutofit/>
              </a:bodyPr>
              <a:lstStyle/>
              <a:p>
                <a:pPr algn="ctr"/>
                <a:r>
                  <a:rPr lang="en-GB" b="1"/>
                  <a:t>Checks Yahoo! email daily on phone</a:t>
                </a:r>
              </a:p>
            </p:txBody>
          </p:sp>
        </p:grpSp>
        <p:grpSp>
          <p:nvGrpSpPr>
            <p:cNvPr id="376" name="Shape 376"/>
            <p:cNvGrpSpPr/>
            <p:nvPr/>
          </p:nvGrpSpPr>
          <p:grpSpPr>
            <a:xfrm>
              <a:off x="6433325" y="2568150"/>
              <a:ext cx="1716000" cy="2335199"/>
              <a:chOff x="6433325" y="2568150"/>
              <a:chExt cx="1716000" cy="2335199"/>
            </a:xfrm>
          </p:grpSpPr>
          <p:cxnSp>
            <p:nvCxnSpPr>
              <p:cNvPr id="377" name="Shape 377"/>
              <p:cNvCxnSpPr>
                <a:stCxn id="378" idx="0"/>
              </p:cNvCxnSpPr>
              <p:nvPr/>
            </p:nvCxnSpPr>
            <p:spPr>
              <a:xfrm rot="10800000">
                <a:off x="6789125" y="2568150"/>
                <a:ext cx="502200" cy="1527600"/>
              </a:xfrm>
              <a:prstGeom prst="straightConnector1">
                <a:avLst/>
              </a:prstGeom>
              <a:noFill/>
              <a:ln w="76200" cap="flat" cmpd="sng">
                <a:solidFill>
                  <a:srgbClr val="3D85C6"/>
                </a:solidFill>
                <a:prstDash val="solid"/>
                <a:round/>
                <a:headEnd type="none" w="lg" len="lg"/>
                <a:tailEnd type="triangle" w="lg" len="lg"/>
              </a:ln>
            </p:spPr>
          </p:cxnSp>
          <p:sp>
            <p:nvSpPr>
              <p:cNvPr id="378" name="Shape 378"/>
              <p:cNvSpPr txBox="1"/>
              <p:nvPr/>
            </p:nvSpPr>
            <p:spPr>
              <a:xfrm>
                <a:off x="6433325" y="4095750"/>
                <a:ext cx="1716000" cy="8075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>
                <a:noAutofit/>
              </a:bodyPr>
              <a:lstStyle/>
              <a:p>
                <a:pPr algn="ctr"/>
                <a:r>
                  <a:rPr lang="en-GB" b="1"/>
                  <a:t>Searches made from London, UK last week</a:t>
                </a:r>
              </a:p>
            </p:txBody>
          </p:sp>
        </p:grpSp>
        <p:grpSp>
          <p:nvGrpSpPr>
            <p:cNvPr id="379" name="Shape 379"/>
            <p:cNvGrpSpPr/>
            <p:nvPr/>
          </p:nvGrpSpPr>
          <p:grpSpPr>
            <a:xfrm>
              <a:off x="7666500" y="1050724"/>
              <a:ext cx="1477500" cy="1847099"/>
              <a:chOff x="7666500" y="1050725"/>
              <a:chExt cx="1477500" cy="1847099"/>
            </a:xfrm>
          </p:grpSpPr>
          <p:cxnSp>
            <p:nvCxnSpPr>
              <p:cNvPr id="380" name="Shape 380"/>
              <p:cNvCxnSpPr>
                <a:stCxn id="381" idx="2"/>
              </p:cNvCxnSpPr>
              <p:nvPr/>
            </p:nvCxnSpPr>
            <p:spPr>
              <a:xfrm flipH="1">
                <a:off x="8041350" y="1809124"/>
                <a:ext cx="363900" cy="1088700"/>
              </a:xfrm>
              <a:prstGeom prst="straightConnector1">
                <a:avLst/>
              </a:prstGeom>
              <a:noFill/>
              <a:ln w="76200" cap="flat" cmpd="sng">
                <a:solidFill>
                  <a:srgbClr val="3D85C6"/>
                </a:solidFill>
                <a:prstDash val="solid"/>
                <a:round/>
                <a:headEnd type="none" w="lg" len="lg"/>
                <a:tailEnd type="triangle" w="lg" len="lg"/>
              </a:ln>
            </p:spPr>
          </p:cxnSp>
          <p:sp>
            <p:nvSpPr>
              <p:cNvPr id="381" name="Shape 381"/>
              <p:cNvSpPr txBox="1"/>
              <p:nvPr/>
            </p:nvSpPr>
            <p:spPr>
              <a:xfrm>
                <a:off x="7666500" y="1050725"/>
                <a:ext cx="1477500" cy="7583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>
                <a:noAutofit/>
              </a:bodyPr>
              <a:lstStyle/>
              <a:p>
                <a:pPr algn="ctr"/>
                <a:r>
                  <a:rPr lang="en-GB" b="1"/>
                  <a:t>Searched for “British Bake Off Cupcakes”</a:t>
                </a:r>
              </a:p>
            </p:txBody>
          </p:sp>
        </p:grpSp>
      </p:grpSp>
      <p:grpSp>
        <p:nvGrpSpPr>
          <p:cNvPr id="382" name="Shape 382"/>
          <p:cNvGrpSpPr/>
          <p:nvPr/>
        </p:nvGrpSpPr>
        <p:grpSpPr>
          <a:xfrm>
            <a:off x="6135201" y="912026"/>
            <a:ext cx="2631175" cy="360299"/>
            <a:chOff x="5814400" y="54775"/>
            <a:chExt cx="2631175" cy="360299"/>
          </a:xfrm>
        </p:grpSpPr>
        <p:sp>
          <p:nvSpPr>
            <p:cNvPr id="383" name="Shape 383"/>
            <p:cNvSpPr/>
            <p:nvPr/>
          </p:nvSpPr>
          <p:spPr>
            <a:xfrm>
              <a:off x="5814400" y="76525"/>
              <a:ext cx="316799" cy="316799"/>
            </a:xfrm>
            <a:prstGeom prst="rect">
              <a:avLst/>
            </a:prstGeom>
            <a:solidFill>
              <a:srgbClr val="FFFF00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84" name="Shape 384"/>
            <p:cNvSpPr txBox="1"/>
            <p:nvPr/>
          </p:nvSpPr>
          <p:spPr>
            <a:xfrm>
              <a:off x="6137075" y="54775"/>
              <a:ext cx="2308500" cy="360299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r>
                <a:rPr lang="en-GB"/>
                <a:t>Registration</a:t>
              </a:r>
            </a:p>
          </p:txBody>
        </p:sp>
      </p:grpSp>
      <p:grpSp>
        <p:nvGrpSpPr>
          <p:cNvPr id="385" name="Shape 385"/>
          <p:cNvGrpSpPr/>
          <p:nvPr/>
        </p:nvGrpSpPr>
        <p:grpSpPr>
          <a:xfrm>
            <a:off x="6135201" y="2107026"/>
            <a:ext cx="2631175" cy="360299"/>
            <a:chOff x="4778625" y="593437"/>
            <a:chExt cx="2631175" cy="360299"/>
          </a:xfrm>
        </p:grpSpPr>
        <p:sp>
          <p:nvSpPr>
            <p:cNvPr id="386" name="Shape 386"/>
            <p:cNvSpPr/>
            <p:nvPr/>
          </p:nvSpPr>
          <p:spPr>
            <a:xfrm>
              <a:off x="4778625" y="615187"/>
              <a:ext cx="316799" cy="316799"/>
            </a:xfrm>
            <a:prstGeom prst="rect">
              <a:avLst/>
            </a:prstGeom>
            <a:solidFill>
              <a:srgbClr val="6AA84F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87" name="Shape 387"/>
            <p:cNvSpPr txBox="1"/>
            <p:nvPr/>
          </p:nvSpPr>
          <p:spPr>
            <a:xfrm>
              <a:off x="5101300" y="593437"/>
              <a:ext cx="2308500" cy="360299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r>
                <a:rPr lang="en-GB"/>
                <a:t>Unknown</a:t>
              </a:r>
            </a:p>
          </p:txBody>
        </p:sp>
      </p:grpSp>
      <p:grpSp>
        <p:nvGrpSpPr>
          <p:cNvPr id="388" name="Shape 388"/>
          <p:cNvGrpSpPr/>
          <p:nvPr/>
        </p:nvGrpSpPr>
        <p:grpSpPr>
          <a:xfrm>
            <a:off x="6135201" y="1714826"/>
            <a:ext cx="2631175" cy="360299"/>
            <a:chOff x="5701700" y="-170512"/>
            <a:chExt cx="2631175" cy="360299"/>
          </a:xfrm>
        </p:grpSpPr>
        <p:sp>
          <p:nvSpPr>
            <p:cNvPr id="389" name="Shape 389"/>
            <p:cNvSpPr/>
            <p:nvPr/>
          </p:nvSpPr>
          <p:spPr>
            <a:xfrm>
              <a:off x="5701700" y="-159637"/>
              <a:ext cx="316799" cy="316799"/>
            </a:xfrm>
            <a:prstGeom prst="rect">
              <a:avLst/>
            </a:prstGeom>
            <a:solidFill>
              <a:srgbClr val="A64D79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90" name="Shape 390"/>
            <p:cNvSpPr txBox="1"/>
            <p:nvPr/>
          </p:nvSpPr>
          <p:spPr>
            <a:xfrm>
              <a:off x="6024375" y="-170512"/>
              <a:ext cx="2308500" cy="360299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r>
                <a:rPr lang="en-GB"/>
                <a:t>Campaign</a:t>
              </a:r>
            </a:p>
          </p:txBody>
        </p:sp>
      </p:grpSp>
      <p:grpSp>
        <p:nvGrpSpPr>
          <p:cNvPr id="391" name="Shape 391"/>
          <p:cNvGrpSpPr/>
          <p:nvPr/>
        </p:nvGrpSpPr>
        <p:grpSpPr>
          <a:xfrm>
            <a:off x="6135201" y="1322651"/>
            <a:ext cx="2631175" cy="360299"/>
            <a:chOff x="5814400" y="1244350"/>
            <a:chExt cx="2631175" cy="360299"/>
          </a:xfrm>
        </p:grpSpPr>
        <p:sp>
          <p:nvSpPr>
            <p:cNvPr id="392" name="Shape 392"/>
            <p:cNvSpPr/>
            <p:nvPr/>
          </p:nvSpPr>
          <p:spPr>
            <a:xfrm>
              <a:off x="5814400" y="1275775"/>
              <a:ext cx="316799" cy="316799"/>
            </a:xfrm>
            <a:prstGeom prst="rect">
              <a:avLst/>
            </a:prstGeom>
            <a:solidFill>
              <a:srgbClr val="3C78D8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93" name="Shape 393"/>
            <p:cNvSpPr txBox="1"/>
            <p:nvPr/>
          </p:nvSpPr>
          <p:spPr>
            <a:xfrm>
              <a:off x="6137075" y="1244350"/>
              <a:ext cx="2308500" cy="360299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r>
                <a:rPr lang="en-GB"/>
                <a:t>Behaviour</a:t>
              </a:r>
            </a:p>
          </p:txBody>
        </p:sp>
      </p:grp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4747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8" name="Shape 398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66351" y="4913157"/>
            <a:ext cx="1069325" cy="727296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Shape 399"/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1295476"/>
            <a:ext cx="924849" cy="816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Shape 400"/>
          <p:cNvPicPr preferRelativeResize="0"/>
          <p:nvPr/>
        </p:nvPicPr>
        <p:blipFill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00475" y="4956128"/>
            <a:ext cx="1477500" cy="983196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Shape 401"/>
          <p:cNvPicPr preferRelativeResize="0"/>
          <p:nvPr/>
        </p:nvPicPr>
        <p:blipFill>
          <a:blip r:embed="rId6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17338" y="1462326"/>
            <a:ext cx="1506725" cy="145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Shape 402"/>
          <p:cNvPicPr preferRelativeResize="0"/>
          <p:nvPr/>
        </p:nvPicPr>
        <p:blipFill>
          <a:blip r:embed="rId7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14051" y="2595624"/>
            <a:ext cx="1477499" cy="1193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Shape 403"/>
          <p:cNvPicPr preferRelativeResize="0"/>
          <p:nvPr/>
        </p:nvPicPr>
        <p:blipFill>
          <a:blip r:embed="rId8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982850" y="2375900"/>
            <a:ext cx="10592775" cy="306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Shape 404"/>
          <p:cNvPicPr preferRelativeResize="0"/>
          <p:nvPr/>
        </p:nvPicPr>
        <p:blipFill>
          <a:blip r:embed="rId9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92151" y="1955651"/>
            <a:ext cx="3518147" cy="816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Shape 405"/>
          <p:cNvPicPr preferRelativeResize="0"/>
          <p:nvPr/>
        </p:nvPicPr>
        <p:blipFill>
          <a:blip r:embed="rId10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2476" y="4781493"/>
            <a:ext cx="1026599" cy="589606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Shape 406"/>
          <p:cNvPicPr preferRelativeResize="0"/>
          <p:nvPr/>
        </p:nvPicPr>
        <p:blipFill>
          <a:blip r:embed="rId11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74675" y="1050708"/>
            <a:ext cx="1069324" cy="833566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Shape 407"/>
          <p:cNvSpPr/>
          <p:nvPr/>
        </p:nvSpPr>
        <p:spPr>
          <a:xfrm>
            <a:off x="357001" y="406013"/>
            <a:ext cx="316799" cy="316799"/>
          </a:xfrm>
          <a:prstGeom prst="rect">
            <a:avLst/>
          </a:prstGeom>
          <a:solidFill>
            <a:srgbClr val="FFFF00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408" name="Shape 408"/>
          <p:cNvSpPr txBox="1"/>
          <p:nvPr/>
        </p:nvSpPr>
        <p:spPr>
          <a:xfrm>
            <a:off x="673800" y="352800"/>
            <a:ext cx="1404467" cy="3859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-GB"/>
              <a:t>Registration</a:t>
            </a:r>
          </a:p>
        </p:txBody>
      </p:sp>
      <p:sp>
        <p:nvSpPr>
          <p:cNvPr id="409" name="Shape 409"/>
          <p:cNvSpPr/>
          <p:nvPr/>
        </p:nvSpPr>
        <p:spPr>
          <a:xfrm>
            <a:off x="4975576" y="390076"/>
            <a:ext cx="316799" cy="316799"/>
          </a:xfrm>
          <a:prstGeom prst="rect">
            <a:avLst/>
          </a:prstGeom>
          <a:solidFill>
            <a:srgbClr val="6AA84F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410" name="Shape 410"/>
          <p:cNvSpPr txBox="1"/>
          <p:nvPr/>
        </p:nvSpPr>
        <p:spPr>
          <a:xfrm>
            <a:off x="5245550" y="368326"/>
            <a:ext cx="1334864" cy="41530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-GB" dirty="0"/>
              <a:t>Unknown</a:t>
            </a:r>
          </a:p>
        </p:txBody>
      </p:sp>
      <p:sp>
        <p:nvSpPr>
          <p:cNvPr id="411" name="Shape 411"/>
          <p:cNvSpPr/>
          <p:nvPr/>
        </p:nvSpPr>
        <p:spPr>
          <a:xfrm>
            <a:off x="3376981" y="373054"/>
            <a:ext cx="316799" cy="316799"/>
          </a:xfrm>
          <a:prstGeom prst="rect">
            <a:avLst/>
          </a:prstGeom>
          <a:solidFill>
            <a:srgbClr val="A64D79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412" name="Shape 412"/>
          <p:cNvSpPr txBox="1"/>
          <p:nvPr/>
        </p:nvSpPr>
        <p:spPr>
          <a:xfrm>
            <a:off x="3669233" y="350501"/>
            <a:ext cx="1320625" cy="33331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-GB" dirty="0"/>
              <a:t>Campaign</a:t>
            </a:r>
          </a:p>
        </p:txBody>
      </p:sp>
      <p:sp>
        <p:nvSpPr>
          <p:cNvPr id="413" name="Shape 413"/>
          <p:cNvSpPr/>
          <p:nvPr/>
        </p:nvSpPr>
        <p:spPr>
          <a:xfrm>
            <a:off x="1931356" y="406013"/>
            <a:ext cx="316799" cy="316799"/>
          </a:xfrm>
          <a:prstGeom prst="rect">
            <a:avLst/>
          </a:prstGeom>
          <a:solidFill>
            <a:srgbClr val="3C78D8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414" name="Shape 414"/>
          <p:cNvSpPr txBox="1"/>
          <p:nvPr/>
        </p:nvSpPr>
        <p:spPr>
          <a:xfrm>
            <a:off x="2241845" y="385193"/>
            <a:ext cx="1319545" cy="3211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-GB" dirty="0"/>
              <a:t>Behaviour</a:t>
            </a:r>
          </a:p>
        </p:txBody>
      </p:sp>
      <p:grpSp>
        <p:nvGrpSpPr>
          <p:cNvPr id="415" name="Shape 415"/>
          <p:cNvGrpSpPr/>
          <p:nvPr/>
        </p:nvGrpSpPr>
        <p:grpSpPr>
          <a:xfrm>
            <a:off x="54600" y="2005888"/>
            <a:ext cx="1627200" cy="1483199"/>
            <a:chOff x="54600" y="1148637"/>
            <a:chExt cx="1627200" cy="1483199"/>
          </a:xfrm>
        </p:grpSpPr>
        <p:cxnSp>
          <p:nvCxnSpPr>
            <p:cNvPr id="416" name="Shape 416"/>
            <p:cNvCxnSpPr>
              <a:stCxn id="417" idx="2"/>
            </p:cNvCxnSpPr>
            <p:nvPr/>
          </p:nvCxnSpPr>
          <p:spPr>
            <a:xfrm>
              <a:off x="868200" y="1465437"/>
              <a:ext cx="114600" cy="1166399"/>
            </a:xfrm>
            <a:prstGeom prst="straightConnector1">
              <a:avLst/>
            </a:prstGeom>
            <a:noFill/>
            <a:ln w="76200" cap="flat" cmpd="sng">
              <a:solidFill>
                <a:srgbClr val="FFFF00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sp>
          <p:nvSpPr>
            <p:cNvPr id="417" name="Shape 417"/>
            <p:cNvSpPr txBox="1"/>
            <p:nvPr/>
          </p:nvSpPr>
          <p:spPr>
            <a:xfrm>
              <a:off x="54600" y="1148637"/>
              <a:ext cx="1627200" cy="316799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algn="ctr"/>
              <a:r>
                <a:rPr lang="en-GB" b="1"/>
                <a:t>Lives in London</a:t>
              </a:r>
            </a:p>
          </p:txBody>
        </p:sp>
      </p:grpSp>
      <p:grpSp>
        <p:nvGrpSpPr>
          <p:cNvPr id="418" name="Shape 418"/>
          <p:cNvGrpSpPr/>
          <p:nvPr/>
        </p:nvGrpSpPr>
        <p:grpSpPr>
          <a:xfrm>
            <a:off x="2195751" y="2051876"/>
            <a:ext cx="1707175" cy="2494425"/>
            <a:chOff x="2195750" y="1194625"/>
            <a:chExt cx="1707175" cy="2494425"/>
          </a:xfrm>
        </p:grpSpPr>
        <p:cxnSp>
          <p:nvCxnSpPr>
            <p:cNvPr id="419" name="Shape 419"/>
            <p:cNvCxnSpPr/>
            <p:nvPr/>
          </p:nvCxnSpPr>
          <p:spPr>
            <a:xfrm>
              <a:off x="3015525" y="1539850"/>
              <a:ext cx="887400" cy="2149200"/>
            </a:xfrm>
            <a:prstGeom prst="straightConnector1">
              <a:avLst/>
            </a:prstGeom>
            <a:noFill/>
            <a:ln w="76200" cap="flat" cmpd="sng">
              <a:solidFill>
                <a:srgbClr val="FFFF00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sp>
          <p:nvSpPr>
            <p:cNvPr id="420" name="Shape 420"/>
            <p:cNvSpPr txBox="1"/>
            <p:nvPr/>
          </p:nvSpPr>
          <p:spPr>
            <a:xfrm>
              <a:off x="2195750" y="1194625"/>
              <a:ext cx="1627200" cy="316799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algn="ctr"/>
              <a:r>
                <a:rPr lang="en-GB" b="1"/>
                <a:t>Female, Age 28</a:t>
              </a:r>
            </a:p>
          </p:txBody>
        </p:sp>
      </p:grpSp>
      <p:grpSp>
        <p:nvGrpSpPr>
          <p:cNvPr id="421" name="Shape 421"/>
          <p:cNvGrpSpPr/>
          <p:nvPr/>
        </p:nvGrpSpPr>
        <p:grpSpPr>
          <a:xfrm>
            <a:off x="785375" y="1727838"/>
            <a:ext cx="2271900" cy="2230499"/>
            <a:chOff x="785375" y="870587"/>
            <a:chExt cx="2271900" cy="2230499"/>
          </a:xfrm>
        </p:grpSpPr>
        <p:cxnSp>
          <p:nvCxnSpPr>
            <p:cNvPr id="422" name="Shape 422"/>
            <p:cNvCxnSpPr>
              <a:stCxn id="423" idx="2"/>
            </p:cNvCxnSpPr>
            <p:nvPr/>
          </p:nvCxnSpPr>
          <p:spPr>
            <a:xfrm>
              <a:off x="1921325" y="1187387"/>
              <a:ext cx="228000" cy="1913700"/>
            </a:xfrm>
            <a:prstGeom prst="straightConnector1">
              <a:avLst/>
            </a:prstGeom>
            <a:noFill/>
            <a:ln w="76200" cap="flat" cmpd="sng">
              <a:solidFill>
                <a:srgbClr val="FFFF00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sp>
          <p:nvSpPr>
            <p:cNvPr id="423" name="Shape 423"/>
            <p:cNvSpPr txBox="1"/>
            <p:nvPr/>
          </p:nvSpPr>
          <p:spPr>
            <a:xfrm>
              <a:off x="785375" y="870587"/>
              <a:ext cx="2271900" cy="316799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algn="ctr"/>
              <a:r>
                <a:rPr lang="en-GB" b="1"/>
                <a:t>Recruitment consultant</a:t>
              </a:r>
            </a:p>
          </p:txBody>
        </p:sp>
      </p:grpSp>
      <p:grpSp>
        <p:nvGrpSpPr>
          <p:cNvPr id="424" name="Shape 424"/>
          <p:cNvGrpSpPr/>
          <p:nvPr/>
        </p:nvGrpSpPr>
        <p:grpSpPr>
          <a:xfrm>
            <a:off x="676600" y="4646560"/>
            <a:ext cx="2151900" cy="1075800"/>
            <a:chOff x="676600" y="3789310"/>
            <a:chExt cx="2151900" cy="1075800"/>
          </a:xfrm>
        </p:grpSpPr>
        <p:cxnSp>
          <p:nvCxnSpPr>
            <p:cNvPr id="425" name="Shape 425"/>
            <p:cNvCxnSpPr>
              <a:stCxn id="426" idx="0"/>
            </p:cNvCxnSpPr>
            <p:nvPr/>
          </p:nvCxnSpPr>
          <p:spPr>
            <a:xfrm rot="10800000" flipH="1">
              <a:off x="1490200" y="3789310"/>
              <a:ext cx="1338300" cy="507900"/>
            </a:xfrm>
            <a:prstGeom prst="straightConnector1">
              <a:avLst/>
            </a:prstGeom>
            <a:noFill/>
            <a:ln w="76200" cap="flat" cmpd="sng">
              <a:solidFill>
                <a:srgbClr val="A64D79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sp>
          <p:nvSpPr>
            <p:cNvPr id="426" name="Shape 426"/>
            <p:cNvSpPr txBox="1"/>
            <p:nvPr/>
          </p:nvSpPr>
          <p:spPr>
            <a:xfrm>
              <a:off x="676600" y="4297210"/>
              <a:ext cx="1627200" cy="5679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algn="ctr"/>
              <a:r>
                <a:rPr lang="en-GB" b="1"/>
                <a:t>Clicked on ad for Sony 42” TV</a:t>
              </a:r>
            </a:p>
          </p:txBody>
        </p:sp>
      </p:grpSp>
      <p:grpSp>
        <p:nvGrpSpPr>
          <p:cNvPr id="427" name="Shape 427"/>
          <p:cNvGrpSpPr/>
          <p:nvPr/>
        </p:nvGrpSpPr>
        <p:grpSpPr>
          <a:xfrm>
            <a:off x="3822937" y="4225650"/>
            <a:ext cx="1716000" cy="1414800"/>
            <a:chOff x="3822937" y="3368400"/>
            <a:chExt cx="1716000" cy="1414800"/>
          </a:xfrm>
        </p:grpSpPr>
        <p:cxnSp>
          <p:nvCxnSpPr>
            <p:cNvPr id="428" name="Shape 428"/>
            <p:cNvCxnSpPr>
              <a:stCxn id="429" idx="0"/>
            </p:cNvCxnSpPr>
            <p:nvPr/>
          </p:nvCxnSpPr>
          <p:spPr>
            <a:xfrm rot="10800000">
              <a:off x="3988537" y="3368400"/>
              <a:ext cx="692400" cy="846900"/>
            </a:xfrm>
            <a:prstGeom prst="straightConnector1">
              <a:avLst/>
            </a:prstGeom>
            <a:noFill/>
            <a:ln w="76200" cap="flat" cmpd="sng">
              <a:solidFill>
                <a:srgbClr val="6AA84F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sp>
          <p:nvSpPr>
            <p:cNvPr id="429" name="Shape 429"/>
            <p:cNvSpPr txBox="1"/>
            <p:nvPr/>
          </p:nvSpPr>
          <p:spPr>
            <a:xfrm>
              <a:off x="3822937" y="4215300"/>
              <a:ext cx="1716000" cy="5679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algn="ctr"/>
              <a:r>
                <a:rPr lang="en-GB" b="1"/>
                <a:t>Spends 20 hours pw on Web</a:t>
              </a:r>
            </a:p>
          </p:txBody>
        </p:sp>
      </p:grpSp>
      <p:grpSp>
        <p:nvGrpSpPr>
          <p:cNvPr id="430" name="Shape 430"/>
          <p:cNvGrpSpPr/>
          <p:nvPr/>
        </p:nvGrpSpPr>
        <p:grpSpPr>
          <a:xfrm>
            <a:off x="5100650" y="4117950"/>
            <a:ext cx="1885800" cy="1319100"/>
            <a:chOff x="5100650" y="3260700"/>
            <a:chExt cx="1885800" cy="1319100"/>
          </a:xfrm>
        </p:grpSpPr>
        <p:cxnSp>
          <p:nvCxnSpPr>
            <p:cNvPr id="431" name="Shape 431"/>
            <p:cNvCxnSpPr>
              <a:stCxn id="432" idx="0"/>
            </p:cNvCxnSpPr>
            <p:nvPr/>
          </p:nvCxnSpPr>
          <p:spPr>
            <a:xfrm rot="10800000">
              <a:off x="5100650" y="3260700"/>
              <a:ext cx="1171500" cy="528600"/>
            </a:xfrm>
            <a:prstGeom prst="straightConnector1">
              <a:avLst/>
            </a:prstGeom>
            <a:noFill/>
            <a:ln w="76200" cap="flat" cmpd="sng">
              <a:solidFill>
                <a:srgbClr val="6AA84F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sp>
          <p:nvSpPr>
            <p:cNvPr id="432" name="Shape 432"/>
            <p:cNvSpPr txBox="1"/>
            <p:nvPr/>
          </p:nvSpPr>
          <p:spPr>
            <a:xfrm>
              <a:off x="5557850" y="3789300"/>
              <a:ext cx="1428600" cy="7905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algn="ctr"/>
              <a:r>
                <a:rPr lang="en-GB" b="1"/>
                <a:t>Purchased Prometheus from Amazon</a:t>
              </a:r>
            </a:p>
          </p:txBody>
        </p:sp>
      </p:grpSp>
      <p:grpSp>
        <p:nvGrpSpPr>
          <p:cNvPr id="433" name="Shape 433"/>
          <p:cNvGrpSpPr/>
          <p:nvPr/>
        </p:nvGrpSpPr>
        <p:grpSpPr>
          <a:xfrm>
            <a:off x="3977976" y="1884276"/>
            <a:ext cx="1277399" cy="2491199"/>
            <a:chOff x="3977975" y="1027025"/>
            <a:chExt cx="1277399" cy="2491199"/>
          </a:xfrm>
        </p:grpSpPr>
        <p:cxnSp>
          <p:nvCxnSpPr>
            <p:cNvPr id="434" name="Shape 434"/>
            <p:cNvCxnSpPr>
              <a:stCxn id="435" idx="2"/>
            </p:cNvCxnSpPr>
            <p:nvPr/>
          </p:nvCxnSpPr>
          <p:spPr>
            <a:xfrm flipH="1">
              <a:off x="4523374" y="1834624"/>
              <a:ext cx="93300" cy="1683599"/>
            </a:xfrm>
            <a:prstGeom prst="straightConnector1">
              <a:avLst/>
            </a:prstGeom>
            <a:noFill/>
            <a:ln w="76200" cap="flat" cmpd="sng">
              <a:solidFill>
                <a:srgbClr val="3D85C6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sp>
          <p:nvSpPr>
            <p:cNvPr id="435" name="Shape 435"/>
            <p:cNvSpPr txBox="1"/>
            <p:nvPr/>
          </p:nvSpPr>
          <p:spPr>
            <a:xfrm>
              <a:off x="3977975" y="1027025"/>
              <a:ext cx="1277399" cy="807599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algn="ctr"/>
              <a:r>
                <a:rPr lang="en-GB" b="1"/>
                <a:t>Searched for “Michael Gove”</a:t>
              </a:r>
            </a:p>
          </p:txBody>
        </p:sp>
      </p:grpSp>
      <p:grpSp>
        <p:nvGrpSpPr>
          <p:cNvPr id="436" name="Shape 436"/>
          <p:cNvGrpSpPr/>
          <p:nvPr/>
        </p:nvGrpSpPr>
        <p:grpSpPr>
          <a:xfrm>
            <a:off x="4892150" y="1143901"/>
            <a:ext cx="1477500" cy="2140799"/>
            <a:chOff x="4892150" y="286650"/>
            <a:chExt cx="1477500" cy="2140799"/>
          </a:xfrm>
        </p:grpSpPr>
        <p:cxnSp>
          <p:nvCxnSpPr>
            <p:cNvPr id="437" name="Shape 437"/>
            <p:cNvCxnSpPr>
              <a:stCxn id="438" idx="2"/>
            </p:cNvCxnSpPr>
            <p:nvPr/>
          </p:nvCxnSpPr>
          <p:spPr>
            <a:xfrm flipH="1">
              <a:off x="5592500" y="1094249"/>
              <a:ext cx="38400" cy="1333200"/>
            </a:xfrm>
            <a:prstGeom prst="straightConnector1">
              <a:avLst/>
            </a:prstGeom>
            <a:noFill/>
            <a:ln w="76200" cap="flat" cmpd="sng">
              <a:solidFill>
                <a:srgbClr val="3D85C6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sp>
          <p:nvSpPr>
            <p:cNvPr id="438" name="Shape 438"/>
            <p:cNvSpPr txBox="1"/>
            <p:nvPr/>
          </p:nvSpPr>
          <p:spPr>
            <a:xfrm>
              <a:off x="4892150" y="286650"/>
              <a:ext cx="1477500" cy="807599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algn="ctr"/>
              <a:r>
                <a:rPr lang="en-GB" b="1"/>
                <a:t>Checks Yahoo! email daily on phone</a:t>
              </a:r>
            </a:p>
          </p:txBody>
        </p:sp>
      </p:grpSp>
      <p:grpSp>
        <p:nvGrpSpPr>
          <p:cNvPr id="439" name="Shape 439"/>
          <p:cNvGrpSpPr/>
          <p:nvPr/>
        </p:nvGrpSpPr>
        <p:grpSpPr>
          <a:xfrm>
            <a:off x="6444025" y="1143901"/>
            <a:ext cx="1716000" cy="2311799"/>
            <a:chOff x="6444025" y="286650"/>
            <a:chExt cx="1716000" cy="2311799"/>
          </a:xfrm>
        </p:grpSpPr>
        <p:cxnSp>
          <p:nvCxnSpPr>
            <p:cNvPr id="440" name="Shape 440"/>
            <p:cNvCxnSpPr>
              <a:stCxn id="441" idx="2"/>
            </p:cNvCxnSpPr>
            <p:nvPr/>
          </p:nvCxnSpPr>
          <p:spPr>
            <a:xfrm flipH="1">
              <a:off x="6865225" y="1094249"/>
              <a:ext cx="436800" cy="1504199"/>
            </a:xfrm>
            <a:prstGeom prst="straightConnector1">
              <a:avLst/>
            </a:prstGeom>
            <a:noFill/>
            <a:ln w="76200" cap="flat" cmpd="sng">
              <a:solidFill>
                <a:srgbClr val="3D85C6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sp>
          <p:nvSpPr>
            <p:cNvPr id="441" name="Shape 441"/>
            <p:cNvSpPr txBox="1"/>
            <p:nvPr/>
          </p:nvSpPr>
          <p:spPr>
            <a:xfrm>
              <a:off x="6444025" y="286650"/>
              <a:ext cx="1716000" cy="807599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algn="ctr"/>
              <a:r>
                <a:rPr lang="en-GB" b="1"/>
                <a:t>Searches made from London, UK last week</a:t>
              </a:r>
            </a:p>
          </p:txBody>
        </p:sp>
      </p:grpSp>
      <p:grpSp>
        <p:nvGrpSpPr>
          <p:cNvPr id="442" name="Shape 442"/>
          <p:cNvGrpSpPr/>
          <p:nvPr/>
        </p:nvGrpSpPr>
        <p:grpSpPr>
          <a:xfrm>
            <a:off x="7666500" y="1638700"/>
            <a:ext cx="1477500" cy="2234099"/>
            <a:chOff x="7666500" y="781450"/>
            <a:chExt cx="1477500" cy="2234099"/>
          </a:xfrm>
        </p:grpSpPr>
        <p:cxnSp>
          <p:nvCxnSpPr>
            <p:cNvPr id="443" name="Shape 443"/>
            <p:cNvCxnSpPr>
              <a:stCxn id="444" idx="2"/>
            </p:cNvCxnSpPr>
            <p:nvPr/>
          </p:nvCxnSpPr>
          <p:spPr>
            <a:xfrm flipH="1">
              <a:off x="8041350" y="1539849"/>
              <a:ext cx="363900" cy="1475700"/>
            </a:xfrm>
            <a:prstGeom prst="straightConnector1">
              <a:avLst/>
            </a:prstGeom>
            <a:noFill/>
            <a:ln w="76200" cap="flat" cmpd="sng">
              <a:solidFill>
                <a:srgbClr val="3D85C6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sp>
          <p:nvSpPr>
            <p:cNvPr id="444" name="Shape 444"/>
            <p:cNvSpPr txBox="1"/>
            <p:nvPr/>
          </p:nvSpPr>
          <p:spPr>
            <a:xfrm>
              <a:off x="7666500" y="781450"/>
              <a:ext cx="1477500" cy="758399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algn="ctr"/>
              <a:r>
                <a:rPr lang="en-GB" b="1"/>
                <a:t>Searched for “British Bake Off Cupcakes”</a:t>
              </a:r>
            </a:p>
          </p:txBody>
        </p:sp>
      </p:grp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1278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239566"/>
            <a:ext cx="7886700" cy="3250406"/>
          </a:xfrm>
        </p:spPr>
        <p:txBody>
          <a:bodyPr>
            <a:noAutofit/>
          </a:bodyPr>
          <a:lstStyle/>
          <a:p>
            <a:r>
              <a:rPr lang="en-US" sz="2000" dirty="0" smtClean="0"/>
              <a:t>What is data visualization?</a:t>
            </a:r>
          </a:p>
          <a:p>
            <a:r>
              <a:rPr lang="en-US" sz="2000" dirty="0" smtClean="0"/>
              <a:t>Why bother?</a:t>
            </a:r>
          </a:p>
          <a:p>
            <a:r>
              <a:rPr lang="en-US" sz="2000" dirty="0" smtClean="0"/>
              <a:t>Design critiques</a:t>
            </a:r>
          </a:p>
          <a:p>
            <a:r>
              <a:rPr lang="en-US" sz="2000" dirty="0" smtClean="0"/>
              <a:t>Importance of design</a:t>
            </a:r>
          </a:p>
          <a:p>
            <a:r>
              <a:rPr lang="en-US" sz="2000" dirty="0" smtClean="0"/>
              <a:t>Visual Variables to Charts to Networks to High Dimensional Data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4BF32D-2F5D-6148-BB08-040E6A6FB7B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836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Limits to cognition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Which gender or income level group </a:t>
            </a:r>
            <a:r>
              <a:rPr lang="en-US" dirty="0" smtClean="0"/>
              <a:t>shows different </a:t>
            </a:r>
            <a:r>
              <a:rPr lang="en-US" dirty="0"/>
              <a:t>effects of age </a:t>
            </a:r>
            <a:r>
              <a:rPr lang="en-US" dirty="0" smtClean="0"/>
              <a:t>on </a:t>
            </a:r>
            <a:r>
              <a:rPr lang="en-US" dirty="0"/>
              <a:t>cholesterol levels</a:t>
            </a:r>
            <a:r>
              <a:rPr lang="en-US" dirty="0" smtClean="0"/>
              <a:t>?</a:t>
            </a:r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702237"/>
            <a:ext cx="9144000" cy="1453526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880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Limits to cognition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03654" y="1417837"/>
            <a:ext cx="5736692" cy="5346441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1334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1886" y="2544308"/>
            <a:ext cx="8229600" cy="1143200"/>
          </a:xfrm>
        </p:spPr>
        <p:txBody>
          <a:bodyPr/>
          <a:lstStyle/>
          <a:p>
            <a:pPr algn="ctr"/>
            <a:r>
              <a:rPr lang="en-US" dirty="0" smtClean="0"/>
              <a:t>Critique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8054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Critique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08496" y="1825625"/>
            <a:ext cx="6527007" cy="4351338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4BF32D-2F5D-6148-BB08-040E6A6FB7B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944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Critique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18429" y="1825625"/>
            <a:ext cx="6107141" cy="4351338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4BF32D-2F5D-6148-BB08-040E6A6FB7B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122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Critique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05770" y="1825625"/>
            <a:ext cx="6532459" cy="4351338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4BF32D-2F5D-6148-BB08-040E6A6FB7B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583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Critique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650" y="1947592"/>
            <a:ext cx="7886700" cy="4107403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4BF32D-2F5D-6148-BB08-040E6A6FB7B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145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Critique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36873" y="1825625"/>
            <a:ext cx="5070254" cy="4351338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4BF32D-2F5D-6148-BB08-040E6A6FB7B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722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Critique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650" y="2104493"/>
            <a:ext cx="7886700" cy="3793602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4BF32D-2F5D-6148-BB08-040E6A6FB7B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084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Importance of Design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0930" y="1825625"/>
            <a:ext cx="6962140" cy="4351338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4BF32D-2F5D-6148-BB08-040E6A6FB7B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899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i="1" dirty="0"/>
              <a:t>noun</a:t>
            </a:r>
            <a:r>
              <a:rPr lang="en-US" dirty="0"/>
              <a:t> </a:t>
            </a:r>
            <a:r>
              <a:rPr lang="en-US" dirty="0" err="1"/>
              <a:t>vi·su·al·i·za·tion</a:t>
            </a:r>
            <a:r>
              <a:rPr lang="en-US" dirty="0"/>
              <a:t> \ˌvi-</a:t>
            </a:r>
            <a:r>
              <a:rPr lang="en-US" dirty="0" err="1"/>
              <a:t>zhə</a:t>
            </a:r>
            <a:r>
              <a:rPr lang="en-US" dirty="0"/>
              <a:t>-</a:t>
            </a:r>
            <a:r>
              <a:rPr lang="en-US" dirty="0" err="1"/>
              <a:t>wə-lə</a:t>
            </a:r>
            <a:r>
              <a:rPr lang="en-US" dirty="0"/>
              <a:t>-ˈ</a:t>
            </a:r>
            <a:r>
              <a:rPr lang="en-US" dirty="0" err="1"/>
              <a:t>zā-shən</a:t>
            </a:r>
            <a:r>
              <a:rPr lang="en-US" dirty="0"/>
              <a:t>, ˌvi-</a:t>
            </a:r>
            <a:r>
              <a:rPr lang="en-US" dirty="0" err="1"/>
              <a:t>zhə</a:t>
            </a:r>
            <a:r>
              <a:rPr lang="en-US" dirty="0"/>
              <a:t>-</a:t>
            </a:r>
            <a:r>
              <a:rPr lang="en-US" dirty="0" err="1"/>
              <a:t>lə</a:t>
            </a:r>
            <a:r>
              <a:rPr lang="en-US" dirty="0"/>
              <a:t>-, ˌ</a:t>
            </a:r>
            <a:r>
              <a:rPr lang="en-US" dirty="0" err="1"/>
              <a:t>vizh-wə-lə</a:t>
            </a:r>
            <a:r>
              <a:rPr lang="en-US" dirty="0"/>
              <a:t>-</a:t>
            </a:r>
            <a:r>
              <a:rPr lang="en-US" dirty="0" smtClean="0"/>
              <a:t>\</a:t>
            </a:r>
          </a:p>
          <a:p>
            <a:pPr marL="0" indent="0">
              <a:buNone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formation </a:t>
            </a:r>
            <a:r>
              <a:rPr lang="en-US" dirty="0"/>
              <a:t>of mental visual </a:t>
            </a:r>
            <a:r>
              <a:rPr lang="en-US" dirty="0" smtClean="0"/>
              <a:t>images</a:t>
            </a:r>
            <a:endParaRPr lang="en-US" b="1" dirty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</a:t>
            </a:r>
            <a:r>
              <a:rPr lang="en-US" dirty="0"/>
              <a:t>act or process of interpreting in visual terms or of putting into visible </a:t>
            </a:r>
            <a:r>
              <a:rPr lang="en-US" dirty="0" smtClean="0"/>
              <a:t>form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the process of making an internal organ or part visible by the introduction (as by swallowing) of a radiopaque substance followed by </a:t>
            </a:r>
            <a:r>
              <a:rPr lang="en-US" dirty="0" smtClean="0"/>
              <a:t>radiography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Source: Merriam-Webster dictionary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4BF32D-2F5D-6148-BB08-040E6A6FB7B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053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Edward </a:t>
            </a:r>
            <a:r>
              <a:rPr lang="en-US" smtClean="0"/>
              <a:t>Tufte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29880" y="1690689"/>
            <a:ext cx="3427589" cy="448627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9650" y="1690689"/>
            <a:ext cx="3532350" cy="4486274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4BF32D-2F5D-6148-BB08-040E6A6FB7B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505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Principles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Graphical integrity</a:t>
            </a:r>
          </a:p>
          <a:p>
            <a:pPr lvl="1"/>
            <a:r>
              <a:rPr lang="en-US" dirty="0" smtClean="0"/>
              <a:t>Always tell the truth about the data</a:t>
            </a:r>
          </a:p>
          <a:p>
            <a:pPr lvl="1"/>
            <a:r>
              <a:rPr lang="en-US" dirty="0"/>
              <a:t>Use clear, detailed labels to defeat distortion and ambiguity</a:t>
            </a:r>
          </a:p>
          <a:p>
            <a:pPr lvl="1"/>
            <a:r>
              <a:rPr lang="en-US" dirty="0"/>
              <a:t>Show data variation, not design </a:t>
            </a:r>
            <a:r>
              <a:rPr lang="en-US" dirty="0" smtClean="0"/>
              <a:t>variation</a:t>
            </a:r>
          </a:p>
          <a:p>
            <a:pPr lvl="1"/>
            <a:endParaRPr lang="en-US" dirty="0"/>
          </a:p>
          <a:p>
            <a:r>
              <a:rPr lang="en-US" dirty="0" smtClean="0"/>
              <a:t>Design aesthetics</a:t>
            </a:r>
          </a:p>
          <a:p>
            <a:pPr lvl="1"/>
            <a:r>
              <a:rPr lang="en-US" dirty="0" smtClean="0"/>
              <a:t>Be clear and precise</a:t>
            </a:r>
          </a:p>
          <a:p>
            <a:pPr lvl="1"/>
            <a:r>
              <a:rPr lang="en-US" dirty="0" smtClean="0"/>
              <a:t>Maximize data-ink ratio (i.e. reduce redundant display of information)</a:t>
            </a:r>
          </a:p>
          <a:p>
            <a:pPr lvl="1"/>
            <a:r>
              <a:rPr lang="en-US" dirty="0" smtClean="0"/>
              <a:t>Avoid </a:t>
            </a:r>
            <a:r>
              <a:rPr lang="en-US" dirty="0" err="1" smtClean="0"/>
              <a:t>chartjunk</a:t>
            </a:r>
            <a:endParaRPr lang="en-US" dirty="0" smtClean="0"/>
          </a:p>
          <a:p>
            <a:pPr lvl="1"/>
            <a:r>
              <a:rPr lang="en-US" dirty="0" smtClean="0"/>
              <a:t>Maximize data density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4BF32D-2F5D-6148-BB08-040E6A6FB7B5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817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4BF32D-2F5D-6148-BB08-040E6A6FB7B5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087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Graphical integrity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47082" y="1690689"/>
            <a:ext cx="6849836" cy="4572882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4BF32D-2F5D-6148-BB08-040E6A6FB7B5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592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9373"/>
            <a:ext cx="9290958" cy="6838627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4BF32D-2F5D-6148-BB08-040E6A6FB7B5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381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Graphical integrity</a:t>
            </a:r>
            <a:br>
              <a:rPr lang="en-US" dirty="0" smtClean="0"/>
            </a:b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23370142"/>
              </p:ext>
            </p:extLst>
          </p:nvPr>
        </p:nvGraphicFramePr>
        <p:xfrm>
          <a:off x="1151164" y="1690689"/>
          <a:ext cx="6841671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4BF32D-2F5D-6148-BB08-040E6A6FB7B5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042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Scale distortions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650" y="2382056"/>
            <a:ext cx="7886700" cy="323847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4BF32D-2F5D-6148-BB08-040E6A6FB7B5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695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740130"/>
            <a:ext cx="9144000" cy="537774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4BF32D-2F5D-6148-BB08-040E6A6FB7B5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918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431" y="0"/>
            <a:ext cx="9033137" cy="68580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4BF32D-2F5D-6148-BB08-040E6A6FB7B5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481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4BF32D-2F5D-6148-BB08-040E6A6FB7B5}" type="slidenum">
              <a:rPr lang="en-US" smtClean="0"/>
              <a:t>39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32428" y="0"/>
            <a:ext cx="54791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2348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(Data) Visualization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2718707" cy="435133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To convey information through graphical representations of data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10643" y="1241765"/>
            <a:ext cx="5159829" cy="5159829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4BF32D-2F5D-6148-BB08-040E6A6FB7B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491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4BF32D-2F5D-6148-BB08-040E6A6FB7B5}" type="slidenum">
              <a:rPr lang="en-US" smtClean="0"/>
              <a:t>40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50316" y="0"/>
            <a:ext cx="56433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9194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Avoid </a:t>
            </a:r>
            <a:r>
              <a:rPr lang="en-US" dirty="0" err="1" smtClean="0"/>
              <a:t>chartjunk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12465" y="1825625"/>
            <a:ext cx="6119069" cy="4351338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4BF32D-2F5D-6148-BB08-040E6A6FB7B5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423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Avoid </a:t>
            </a:r>
            <a:r>
              <a:rPr lang="en-US" dirty="0" err="1" smtClean="0"/>
              <a:t>chartjunk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90731" y="1825625"/>
            <a:ext cx="5962538" cy="4351338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4BF32D-2F5D-6148-BB08-040E6A6FB7B5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489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Avoid </a:t>
            </a:r>
            <a:r>
              <a:rPr lang="en-US" dirty="0" err="1" smtClean="0"/>
              <a:t>chartjunk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61675" y="1825625"/>
            <a:ext cx="6020649" cy="4351338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4BF32D-2F5D-6148-BB08-040E6A6FB7B5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62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Avoid </a:t>
            </a:r>
            <a:r>
              <a:rPr lang="en-US" dirty="0" err="1" smtClean="0"/>
              <a:t>chartjunk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08206" y="1825625"/>
            <a:ext cx="5927587" cy="4351338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4BF32D-2F5D-6148-BB08-040E6A6FB7B5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75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Avoid </a:t>
            </a:r>
            <a:r>
              <a:rPr lang="en-US" dirty="0" err="1" smtClean="0"/>
              <a:t>chartjunk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07922" y="1825625"/>
            <a:ext cx="6328155" cy="4351338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4BF32D-2F5D-6148-BB08-040E6A6FB7B5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249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Avoid </a:t>
            </a:r>
            <a:r>
              <a:rPr lang="en-US" dirty="0" err="1" smtClean="0"/>
              <a:t>chartjunk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22062" y="1825625"/>
            <a:ext cx="6299876" cy="4351338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4BF32D-2F5D-6148-BB08-040E6A6FB7B5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570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 of bad charts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63096" y="1825625"/>
            <a:ext cx="6017807" cy="4351338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4BF32D-2F5D-6148-BB08-040E6A6FB7B5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31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 Variables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Basic model for stuff we measure (data):</a:t>
            </a:r>
          </a:p>
          <a:p>
            <a:pPr lvl="1"/>
            <a:r>
              <a:rPr lang="en-US" dirty="0" smtClean="0"/>
              <a:t>From Science paper “On The Theory of Scales and Measurements”, basically:</a:t>
            </a:r>
          </a:p>
          <a:p>
            <a:pPr lvl="2"/>
            <a:r>
              <a:rPr lang="en-US" dirty="0" smtClean="0"/>
              <a:t>Nominal scale – categorization</a:t>
            </a:r>
          </a:p>
          <a:p>
            <a:pPr lvl="2"/>
            <a:r>
              <a:rPr lang="en-US" dirty="0" smtClean="0"/>
              <a:t>Ordinal scale – continuous, comparable</a:t>
            </a:r>
          </a:p>
          <a:p>
            <a:pPr lvl="2"/>
            <a:r>
              <a:rPr lang="en-US" dirty="0" smtClean="0"/>
              <a:t>Interval scale – kind of like ordinal but no true zero</a:t>
            </a:r>
          </a:p>
          <a:p>
            <a:pPr lvl="2"/>
            <a:r>
              <a:rPr lang="en-US" dirty="0" smtClean="0"/>
              <a:t>Ratios – can measure ratios and proportions</a:t>
            </a:r>
          </a:p>
          <a:p>
            <a:r>
              <a:rPr lang="en-US" dirty="0" smtClean="0"/>
              <a:t>Also, entities, relationships and attributes</a:t>
            </a:r>
          </a:p>
          <a:p>
            <a:pPr marL="0" indent="0">
              <a:buNone/>
            </a:pPr>
            <a:r>
              <a:rPr lang="en-US" dirty="0"/>
              <a:t>=&gt; Jacques </a:t>
            </a:r>
            <a:r>
              <a:rPr lang="en-US" dirty="0" err="1" smtClean="0"/>
              <a:t>Bertin’s</a:t>
            </a:r>
            <a:r>
              <a:rPr lang="en-US" dirty="0" smtClean="0"/>
              <a:t> Visual Variables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4BF32D-2F5D-6148-BB08-040E6A6FB7B5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192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317500"/>
            <a:ext cx="7315200" cy="62230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4BF32D-2F5D-6148-BB08-040E6A6FB7B5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190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Goals of visualization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Record</a:t>
            </a:r>
            <a:r>
              <a:rPr lang="en-US" dirty="0" smtClean="0"/>
              <a:t> information</a:t>
            </a:r>
          </a:p>
          <a:p>
            <a:endParaRPr lang="en-US" dirty="0"/>
          </a:p>
          <a:p>
            <a:r>
              <a:rPr lang="en-US" b="1" dirty="0" smtClean="0"/>
              <a:t>Analyze</a:t>
            </a:r>
            <a:r>
              <a:rPr lang="en-US" dirty="0" smtClean="0"/>
              <a:t> data to support decision making</a:t>
            </a:r>
          </a:p>
          <a:p>
            <a:endParaRPr lang="en-US" dirty="0"/>
          </a:p>
          <a:p>
            <a:r>
              <a:rPr lang="en-US" b="1" dirty="0" smtClean="0"/>
              <a:t>Communicate</a:t>
            </a:r>
            <a:r>
              <a:rPr lang="en-US" dirty="0" smtClean="0"/>
              <a:t> information to others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4BF32D-2F5D-6148-BB08-040E6A6FB7B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599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2702" y="0"/>
            <a:ext cx="6858000" cy="68580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4BF32D-2F5D-6148-BB08-040E6A6FB7B5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042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049965"/>
            <a:ext cx="9144000" cy="475807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474721" y="6101542"/>
            <a:ext cx="5503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hlinkClick r:id="rId4"/>
              </a:rPr>
              <a:t>http://neo4j.com/graphgist/b9833a175976a959d7d6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4BF32D-2F5D-6148-BB08-040E6A6FB7B5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113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Charts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Many many different kind of charts…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695" y="2318658"/>
            <a:ext cx="2583268" cy="218802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43782" y="2481036"/>
            <a:ext cx="1927769" cy="186327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4635" y="4541905"/>
            <a:ext cx="2009148" cy="198997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59493" y="2481036"/>
            <a:ext cx="2106386" cy="210638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75503" y="2318658"/>
            <a:ext cx="2192416" cy="218893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37798" y="4604498"/>
            <a:ext cx="2670924" cy="183077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85244" y="4906204"/>
            <a:ext cx="2344259" cy="128542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99854" y="4604498"/>
            <a:ext cx="1809584" cy="1711768"/>
          </a:xfrm>
          <a:prstGeom prst="rect">
            <a:avLst/>
          </a:prstGeom>
        </p:spPr>
      </p:pic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4BF32D-2F5D-6148-BB08-040E6A6FB7B5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218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062" y="0"/>
            <a:ext cx="8875875" cy="68580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4BF32D-2F5D-6148-BB08-040E6A6FB7B5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428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High dimensional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Heatmaps</a:t>
            </a:r>
            <a:endParaRPr lang="en-US" dirty="0" smtClean="0"/>
          </a:p>
          <a:p>
            <a:r>
              <a:rPr lang="en-US" dirty="0" smtClean="0"/>
              <a:t>Connected charts</a:t>
            </a:r>
          </a:p>
          <a:p>
            <a:r>
              <a:rPr lang="en-US" dirty="0" smtClean="0"/>
              <a:t>Animations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4BF32D-2F5D-6148-BB08-040E6A6FB7B5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158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011233"/>
            <a:ext cx="9144000" cy="4835534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4BF32D-2F5D-6148-BB08-040E6A6FB7B5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060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8" name="Shape 588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857251"/>
            <a:ext cx="9143998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1851102" y="6000750"/>
            <a:ext cx="72928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  <a:buNone/>
            </a:pPr>
            <a:r>
              <a:rPr lang="en-GB" dirty="0">
                <a:solidFill>
                  <a:schemeClr val="bg1"/>
                </a:solidFill>
              </a:rPr>
              <a:t>NYC </a:t>
            </a:r>
            <a:r>
              <a:rPr lang="en-GB" dirty="0" smtClean="0">
                <a:solidFill>
                  <a:schemeClr val="bg1"/>
                </a:solidFill>
              </a:rPr>
              <a:t>version </a:t>
            </a:r>
            <a:r>
              <a:rPr lang="en-GB" dirty="0" smtClean="0">
                <a:solidFill>
                  <a:schemeClr val="bg1"/>
                </a:solidFill>
                <a:hlinkClick r:id="rId4"/>
              </a:rPr>
              <a:t>https</a:t>
            </a:r>
            <a:r>
              <a:rPr lang="en-GB" dirty="0">
                <a:solidFill>
                  <a:schemeClr val="bg1"/>
                </a:solidFill>
                <a:hlinkClick r:id="rId4"/>
              </a:rPr>
              <a:t>://</a:t>
            </a:r>
            <a:r>
              <a:rPr lang="en-GB" dirty="0" smtClean="0">
                <a:solidFill>
                  <a:schemeClr val="bg1"/>
                </a:solidFill>
                <a:hlinkClick r:id="rId4"/>
              </a:rPr>
              <a:t>www.youtube.com/watch?v=g6EaMQDHu7Q</a:t>
            </a:r>
            <a:r>
              <a:rPr lang="en-GB" dirty="0" smtClean="0">
                <a:solidFill>
                  <a:schemeClr val="bg1"/>
                </a:solidFill>
              </a:rPr>
              <a:t>  </a:t>
            </a:r>
            <a:endParaRPr lang="en-GB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4BF32D-2F5D-6148-BB08-040E6A6FB7B5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652547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Visualization Systems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Much visualization tooling is currently centered around how to present information on standard displays</a:t>
            </a:r>
          </a:p>
          <a:p>
            <a:pPr lvl="1"/>
            <a:r>
              <a:rPr lang="en-US" dirty="0" smtClean="0"/>
              <a:t>Web</a:t>
            </a:r>
          </a:p>
          <a:p>
            <a:pPr lvl="1"/>
            <a:r>
              <a:rPr lang="en-US" dirty="0" smtClean="0"/>
              <a:t>Desktop/laptop</a:t>
            </a:r>
          </a:p>
          <a:p>
            <a:pPr lvl="1"/>
            <a:r>
              <a:rPr lang="en-US" dirty="0" smtClean="0"/>
              <a:t>Tablets/mobile</a:t>
            </a:r>
          </a:p>
          <a:p>
            <a:pPr lvl="1"/>
            <a:endParaRPr lang="en-US" dirty="0"/>
          </a:p>
          <a:p>
            <a:r>
              <a:rPr lang="en-US" dirty="0" smtClean="0"/>
              <a:t>What about on big devices/systems?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4BF32D-2F5D-6148-BB08-040E6A6FB7B5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000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37942"/>
            <a:ext cx="9144000" cy="6358801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4BF32D-2F5D-6148-BB08-040E6A6FB7B5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61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42900"/>
            <a:ext cx="9144000" cy="60960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4BF32D-2F5D-6148-BB08-040E6A6FB7B5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439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4685" y="356053"/>
            <a:ext cx="7260616" cy="6093732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4BF32D-2F5D-6148-BB08-040E6A6FB7B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473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79615"/>
            <a:ext cx="9144000" cy="642395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4BF32D-2F5D-6148-BB08-040E6A6FB7B5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840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734748"/>
            <a:ext cx="9158179" cy="5045566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4BF32D-2F5D-6148-BB08-040E6A6FB7B5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530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23396"/>
            <a:ext cx="9144000" cy="6097526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4BF32D-2F5D-6148-BB08-040E6A6FB7B5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692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584654"/>
            <a:ext cx="9176507" cy="5505904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4BF32D-2F5D-6148-BB08-040E6A6FB7B5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925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does this fit in with the rest of CLO?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Visualization could plug into different stages of your processing pipeline in data science/experimental exercises.</a:t>
            </a:r>
          </a:p>
          <a:p>
            <a:endParaRPr lang="en-US" dirty="0"/>
          </a:p>
          <a:p>
            <a:r>
              <a:rPr lang="en-US" dirty="0" smtClean="0"/>
              <a:t>Important for how to </a:t>
            </a:r>
            <a:r>
              <a:rPr lang="en-US" dirty="0"/>
              <a:t>t</a:t>
            </a:r>
            <a:r>
              <a:rPr lang="en-US" dirty="0" smtClean="0"/>
              <a:t>urn your big data analyses into summarized and presentable artefacts (typically for human consumption)</a:t>
            </a:r>
          </a:p>
          <a:p>
            <a:endParaRPr lang="en-US" dirty="0"/>
          </a:p>
          <a:p>
            <a:r>
              <a:rPr lang="en-US" dirty="0" smtClean="0"/>
              <a:t>Externalizing data representation into visual artefacts to use our visual cognition compliments our mind’s cognitive abilities to extract meaning from data.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4BF32D-2F5D-6148-BB08-040E6A6FB7B5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315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Visualization tools and frameworks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Code/scripting frameworks</a:t>
            </a:r>
          </a:p>
          <a:p>
            <a:pPr lvl="1"/>
            <a:r>
              <a:rPr lang="en-US" dirty="0" smtClean="0"/>
              <a:t>D3 (JS, very very widely used), </a:t>
            </a:r>
            <a:r>
              <a:rPr lang="en-US" dirty="0" err="1" smtClean="0"/>
              <a:t>bokeh</a:t>
            </a:r>
            <a:r>
              <a:rPr lang="en-US" dirty="0" smtClean="0"/>
              <a:t>, </a:t>
            </a:r>
            <a:r>
              <a:rPr lang="en-US" dirty="0" err="1" smtClean="0"/>
              <a:t>matlibplot</a:t>
            </a:r>
            <a:r>
              <a:rPr lang="en-US" dirty="0" smtClean="0"/>
              <a:t> (Python), R, and loads loads more….</a:t>
            </a:r>
          </a:p>
          <a:p>
            <a:pPr lvl="1"/>
            <a:endParaRPr lang="en-US" dirty="0"/>
          </a:p>
          <a:p>
            <a:r>
              <a:rPr lang="en-US" dirty="0" smtClean="0"/>
              <a:t>Tools</a:t>
            </a:r>
          </a:p>
          <a:p>
            <a:pPr lvl="1"/>
            <a:r>
              <a:rPr lang="en-US" dirty="0" smtClean="0"/>
              <a:t>Tableau, </a:t>
            </a:r>
            <a:r>
              <a:rPr lang="en-US" dirty="0" err="1" smtClean="0"/>
              <a:t>Circos</a:t>
            </a:r>
            <a:r>
              <a:rPr lang="en-US" dirty="0" smtClean="0"/>
              <a:t>, MATLAB, Octave and more…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…lab time!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4BF32D-2F5D-6148-BB08-040E6A6FB7B5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208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90855" y="1191986"/>
            <a:ext cx="9465483" cy="4535543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4BF32D-2F5D-6148-BB08-040E6A6FB7B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073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1910" y="911224"/>
            <a:ext cx="8858655" cy="4999718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4BF32D-2F5D-6148-BB08-040E6A6FB7B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593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95520" y="600981"/>
            <a:ext cx="8657722" cy="5767161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4BF32D-2F5D-6148-BB08-040E6A6FB7B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794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4707</TotalTime>
  <Words>2212</Words>
  <Application>Microsoft Macintosh PowerPoint</Application>
  <PresentationFormat>On-screen Show (4:3)</PresentationFormat>
  <Paragraphs>468</Paragraphs>
  <Slides>65</Slides>
  <Notes>58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70" baseType="lpstr">
      <vt:lpstr>Arial</vt:lpstr>
      <vt:lpstr>Calibri</vt:lpstr>
      <vt:lpstr>Calibri Light</vt:lpstr>
      <vt:lpstr>ヒラギノ角ゴ ProN W3</vt:lpstr>
      <vt:lpstr>Office Theme</vt:lpstr>
      <vt:lpstr>Data Visualization</vt:lpstr>
      <vt:lpstr>Contents</vt:lpstr>
      <vt:lpstr>Visualization</vt:lpstr>
      <vt:lpstr>(Data) Visualization</vt:lpstr>
      <vt:lpstr>Goals of visualization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Best Stats You Have Ever Seen</vt:lpstr>
      <vt:lpstr>Storytelling</vt:lpstr>
      <vt:lpstr>Why data visualization?</vt:lpstr>
      <vt:lpstr>Yahoo!’s ‘user DNA’</vt:lpstr>
      <vt:lpstr>PowerPoint Presentation</vt:lpstr>
      <vt:lpstr>Limits to cognition</vt:lpstr>
      <vt:lpstr>Limits to cognition</vt:lpstr>
      <vt:lpstr>Critique</vt:lpstr>
      <vt:lpstr>Critique</vt:lpstr>
      <vt:lpstr>Critique</vt:lpstr>
      <vt:lpstr>Critique</vt:lpstr>
      <vt:lpstr>Critique</vt:lpstr>
      <vt:lpstr>Critique</vt:lpstr>
      <vt:lpstr>Critique</vt:lpstr>
      <vt:lpstr>Importance of Design</vt:lpstr>
      <vt:lpstr>Edward Tufte</vt:lpstr>
      <vt:lpstr>Design Principles</vt:lpstr>
      <vt:lpstr>PowerPoint Presentation</vt:lpstr>
      <vt:lpstr>Graphical integrity</vt:lpstr>
      <vt:lpstr>PowerPoint Presentation</vt:lpstr>
      <vt:lpstr>Graphical integrity </vt:lpstr>
      <vt:lpstr>Scale distortions</vt:lpstr>
      <vt:lpstr>PowerPoint Presentation</vt:lpstr>
      <vt:lpstr>PowerPoint Presentation</vt:lpstr>
      <vt:lpstr>PowerPoint Presentation</vt:lpstr>
      <vt:lpstr>PowerPoint Presentation</vt:lpstr>
      <vt:lpstr>Avoid chartjunk</vt:lpstr>
      <vt:lpstr>Avoid chartjunk</vt:lpstr>
      <vt:lpstr>Avoid chartjunk</vt:lpstr>
      <vt:lpstr>Avoid chartjunk</vt:lpstr>
      <vt:lpstr>Avoid chartjunk</vt:lpstr>
      <vt:lpstr>Avoid chartjunk</vt:lpstr>
      <vt:lpstr>Examples of bad charts</vt:lpstr>
      <vt:lpstr>Visual Variables</vt:lpstr>
      <vt:lpstr>PowerPoint Presentation</vt:lpstr>
      <vt:lpstr>PowerPoint Presentation</vt:lpstr>
      <vt:lpstr>PowerPoint Presentation</vt:lpstr>
      <vt:lpstr>Charts</vt:lpstr>
      <vt:lpstr>PowerPoint Presentation</vt:lpstr>
      <vt:lpstr>High dimensional data</vt:lpstr>
      <vt:lpstr>PowerPoint Presentation</vt:lpstr>
      <vt:lpstr>PowerPoint Presentation</vt:lpstr>
      <vt:lpstr>Visualization Systems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does this fit in with the rest of CLO?</vt:lpstr>
      <vt:lpstr>Visualization tools and frameworks</vt:lpstr>
    </vt:vector>
  </TitlesOfParts>
  <Company/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 and Visualization</dc:title>
  <dc:creator>Microsoft Office User</dc:creator>
  <cp:lastModifiedBy>Microsoft Office User</cp:lastModifiedBy>
  <cp:revision>126</cp:revision>
  <cp:lastPrinted>2017-09-13T14:11:56Z</cp:lastPrinted>
  <dcterms:created xsi:type="dcterms:W3CDTF">2015-11-24T08:34:28Z</dcterms:created>
  <dcterms:modified xsi:type="dcterms:W3CDTF">2017-12-05T21:40:04Z</dcterms:modified>
</cp:coreProperties>
</file>